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5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313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5" r:id="rId27"/>
    <p:sldId id="286" r:id="rId28"/>
    <p:sldId id="314" r:id="rId29"/>
    <p:sldId id="287" r:id="rId30"/>
    <p:sldId id="311" r:id="rId31"/>
    <p:sldId id="288" r:id="rId32"/>
    <p:sldId id="289" r:id="rId33"/>
    <p:sldId id="290" r:id="rId34"/>
    <p:sldId id="291" r:id="rId35"/>
    <p:sldId id="292" r:id="rId36"/>
    <p:sldId id="294" r:id="rId37"/>
    <p:sldId id="293" r:id="rId38"/>
    <p:sldId id="295" r:id="rId39"/>
    <p:sldId id="296" r:id="rId40"/>
    <p:sldId id="297" r:id="rId41"/>
    <p:sldId id="298" r:id="rId42"/>
    <p:sldId id="312" r:id="rId43"/>
    <p:sldId id="299" r:id="rId44"/>
    <p:sldId id="300" r:id="rId45"/>
    <p:sldId id="31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284" r:id="rId54"/>
    <p:sldId id="309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15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35" autoAdjust="0"/>
    <p:restoredTop sz="83154" autoAdjust="0"/>
  </p:normalViewPr>
  <p:slideViewPr>
    <p:cSldViewPr>
      <p:cViewPr varScale="1">
        <p:scale>
          <a:sx n="56" d="100"/>
          <a:sy n="56" d="100"/>
        </p:scale>
        <p:origin x="-16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4081E9-5A38-4732-BE47-1AF326DAB6AD}" type="doc">
      <dgm:prSet loTypeId="urn:microsoft.com/office/officeart/2005/8/layout/radial5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872949A-38DF-494A-A1B6-1C97F90BCD35}">
      <dgm:prSet phldrT="[Text]" custT="1"/>
      <dgm:spPr/>
      <dgm:t>
        <a:bodyPr/>
        <a:lstStyle/>
        <a:p>
          <a:r>
            <a:rPr lang="ta-IN" sz="2400" smtClean="0"/>
            <a:t>நீர்</a:t>
          </a:r>
          <a:endParaRPr lang="en-US" sz="2400"/>
        </a:p>
      </dgm:t>
    </dgm:pt>
    <dgm:pt modelId="{0DE26F93-F3B0-4E15-8649-198E46EB6FAF}" type="parTrans" cxnId="{D8F2641A-CB8B-4B2A-B0DA-150E4B04D02B}">
      <dgm:prSet/>
      <dgm:spPr/>
      <dgm:t>
        <a:bodyPr/>
        <a:lstStyle/>
        <a:p>
          <a:endParaRPr lang="en-US"/>
        </a:p>
      </dgm:t>
    </dgm:pt>
    <dgm:pt modelId="{28ED2E62-C9B1-4D31-94B6-ABC898287C65}" type="sibTrans" cxnId="{D8F2641A-CB8B-4B2A-B0DA-150E4B04D02B}">
      <dgm:prSet/>
      <dgm:spPr/>
      <dgm:t>
        <a:bodyPr/>
        <a:lstStyle/>
        <a:p>
          <a:endParaRPr lang="en-US"/>
        </a:p>
      </dgm:t>
    </dgm:pt>
    <dgm:pt modelId="{E2738D29-D2B6-4DAA-9E60-FD39A194DDC5}">
      <dgm:prSet phldrT="[Text]" custT="1"/>
      <dgm:spPr/>
      <dgm:t>
        <a:bodyPr/>
        <a:lstStyle/>
        <a:p>
          <a:r>
            <a:rPr lang="ta-IN" sz="1400" dirty="0" smtClean="0">
              <a:cs typeface="+mn-cs"/>
            </a:rPr>
            <a:t>நீர் ஆதாரங்கள் நீரின் பண்புகள்</a:t>
          </a:r>
          <a:endParaRPr lang="en-US" sz="1400" dirty="0">
            <a:cs typeface="+mn-cs"/>
          </a:endParaRPr>
        </a:p>
      </dgm:t>
    </dgm:pt>
    <dgm:pt modelId="{58D68B7C-20D1-4767-9E4B-FF720AB9CBEB}" type="parTrans" cxnId="{DDC2C843-B7FC-407B-BC9A-099D6C398318}">
      <dgm:prSet/>
      <dgm:spPr/>
      <dgm:t>
        <a:bodyPr/>
        <a:lstStyle/>
        <a:p>
          <a:endParaRPr lang="en-US"/>
        </a:p>
      </dgm:t>
    </dgm:pt>
    <dgm:pt modelId="{51928403-A81C-4533-9CFD-6C59D003045D}" type="sibTrans" cxnId="{DDC2C843-B7FC-407B-BC9A-099D6C398318}">
      <dgm:prSet/>
      <dgm:spPr/>
      <dgm:t>
        <a:bodyPr/>
        <a:lstStyle/>
        <a:p>
          <a:endParaRPr lang="en-US"/>
        </a:p>
      </dgm:t>
    </dgm:pt>
    <dgm:pt modelId="{A079EFE3-A672-4E26-B20B-31C02105C366}">
      <dgm:prSet phldrT="[Text]" custT="1"/>
      <dgm:spPr/>
      <dgm:t>
        <a:bodyPr/>
        <a:lstStyle/>
        <a:p>
          <a:r>
            <a:rPr lang="ta-IN" sz="1400" dirty="0" smtClean="0">
              <a:cs typeface="+mn-cs"/>
            </a:rPr>
            <a:t>நீரின் கலாச்சார முக்கியத்துவம்</a:t>
          </a:r>
          <a:endParaRPr lang="en-US" sz="1400" dirty="0">
            <a:cs typeface="+mn-cs"/>
          </a:endParaRPr>
        </a:p>
      </dgm:t>
    </dgm:pt>
    <dgm:pt modelId="{24A71974-81FD-4233-9F69-6290A9D62E8D}" type="parTrans" cxnId="{5336E5CE-8536-47C4-941A-7AC86F4EC622}">
      <dgm:prSet/>
      <dgm:spPr/>
      <dgm:t>
        <a:bodyPr/>
        <a:lstStyle/>
        <a:p>
          <a:endParaRPr lang="en-US"/>
        </a:p>
      </dgm:t>
    </dgm:pt>
    <dgm:pt modelId="{45A7B936-95F8-478C-AABC-FFE6D07F113E}" type="sibTrans" cxnId="{5336E5CE-8536-47C4-941A-7AC86F4EC622}">
      <dgm:prSet/>
      <dgm:spPr/>
      <dgm:t>
        <a:bodyPr/>
        <a:lstStyle/>
        <a:p>
          <a:endParaRPr lang="en-US"/>
        </a:p>
      </dgm:t>
    </dgm:pt>
    <dgm:pt modelId="{0D8AA4D2-B708-4D7A-B37D-97194C09A7B0}">
      <dgm:prSet custT="1"/>
      <dgm:spPr/>
      <dgm:t>
        <a:bodyPr/>
        <a:lstStyle/>
        <a:p>
          <a:pPr algn="ctr"/>
          <a:r>
            <a:rPr lang="ta-IN" sz="1400" dirty="0" smtClean="0">
              <a:cs typeface="+mn-cs"/>
            </a:rPr>
            <a:t>விரயம்/ பாதுகாத்தல்</a:t>
          </a:r>
          <a:endParaRPr lang="en-US" sz="1400" dirty="0">
            <a:cs typeface="+mn-cs"/>
          </a:endParaRPr>
        </a:p>
      </dgm:t>
    </dgm:pt>
    <dgm:pt modelId="{E28048F8-23DA-4399-8B7F-45C3238088C9}" type="parTrans" cxnId="{F63CC1B0-E6B9-4B53-A144-80097792B5E6}">
      <dgm:prSet/>
      <dgm:spPr/>
      <dgm:t>
        <a:bodyPr/>
        <a:lstStyle/>
        <a:p>
          <a:endParaRPr lang="en-US"/>
        </a:p>
      </dgm:t>
    </dgm:pt>
    <dgm:pt modelId="{2A06C7A6-0D57-4267-B835-560689B275AD}" type="sibTrans" cxnId="{F63CC1B0-E6B9-4B53-A144-80097792B5E6}">
      <dgm:prSet/>
      <dgm:spPr/>
      <dgm:t>
        <a:bodyPr/>
        <a:lstStyle/>
        <a:p>
          <a:endParaRPr lang="en-US"/>
        </a:p>
      </dgm:t>
    </dgm:pt>
    <dgm:pt modelId="{E4DEA9BD-0212-49D7-BB86-74C1E0DD456E}">
      <dgm:prSet custT="1"/>
      <dgm:spPr/>
      <dgm:t>
        <a:bodyPr/>
        <a:lstStyle/>
        <a:p>
          <a:r>
            <a:rPr lang="ta-IN" sz="1400" dirty="0" smtClean="0">
              <a:cs typeface="+mn-cs"/>
            </a:rPr>
            <a:t>நீர் இருப்பு/ சேமித்தல்</a:t>
          </a:r>
          <a:endParaRPr lang="en-US" sz="1400" dirty="0">
            <a:cs typeface="+mn-cs"/>
          </a:endParaRPr>
        </a:p>
      </dgm:t>
    </dgm:pt>
    <dgm:pt modelId="{8959F9BA-2C42-4806-9F4B-241432FBCDF6}" type="parTrans" cxnId="{D125A9D6-3475-4FA2-812B-1B2C3DDF107E}">
      <dgm:prSet/>
      <dgm:spPr/>
      <dgm:t>
        <a:bodyPr/>
        <a:lstStyle/>
        <a:p>
          <a:endParaRPr lang="en-US"/>
        </a:p>
      </dgm:t>
    </dgm:pt>
    <dgm:pt modelId="{47F1B13A-E916-440C-98A3-8931F8716E7B}" type="sibTrans" cxnId="{D125A9D6-3475-4FA2-812B-1B2C3DDF107E}">
      <dgm:prSet/>
      <dgm:spPr/>
      <dgm:t>
        <a:bodyPr/>
        <a:lstStyle/>
        <a:p>
          <a:endParaRPr lang="en-US"/>
        </a:p>
      </dgm:t>
    </dgm:pt>
    <dgm:pt modelId="{D891733C-B7D1-4FED-9DF8-FB1860E7C262}">
      <dgm:prSet custT="1"/>
      <dgm:spPr/>
      <dgm:t>
        <a:bodyPr/>
        <a:lstStyle/>
        <a:p>
          <a:r>
            <a:rPr lang="ta-IN" sz="1400" dirty="0" smtClean="0">
              <a:cs typeface="+mn-cs"/>
            </a:rPr>
            <a:t>எளிதில் கிடைக்கும் நிலை</a:t>
          </a:r>
          <a:r>
            <a:rPr lang="en-US" sz="1400" dirty="0" smtClean="0">
              <a:cs typeface="+mn-cs"/>
            </a:rPr>
            <a:t>, </a:t>
          </a:r>
          <a:r>
            <a:rPr lang="ta-IN" sz="1400" dirty="0" smtClean="0">
              <a:cs typeface="+mn-cs"/>
            </a:rPr>
            <a:t>நீர் பகிர்மானம்</a:t>
          </a:r>
          <a:r>
            <a:rPr lang="ta-IN" sz="800" dirty="0" smtClean="0"/>
            <a:t/>
          </a:r>
          <a:br>
            <a:rPr lang="ta-IN" sz="800" dirty="0" smtClean="0"/>
          </a:br>
          <a:endParaRPr lang="en-US" sz="800" dirty="0"/>
        </a:p>
      </dgm:t>
    </dgm:pt>
    <dgm:pt modelId="{847C0E0B-9302-431C-B2D4-67FF460BB548}" type="parTrans" cxnId="{D875CA52-EE9D-44C5-A8AB-727E383102F1}">
      <dgm:prSet/>
      <dgm:spPr/>
      <dgm:t>
        <a:bodyPr/>
        <a:lstStyle/>
        <a:p>
          <a:endParaRPr lang="en-US"/>
        </a:p>
      </dgm:t>
    </dgm:pt>
    <dgm:pt modelId="{2414EF3A-6802-4D1C-82D9-DC89D9D5FF50}" type="sibTrans" cxnId="{D875CA52-EE9D-44C5-A8AB-727E383102F1}">
      <dgm:prSet/>
      <dgm:spPr/>
      <dgm:t>
        <a:bodyPr/>
        <a:lstStyle/>
        <a:p>
          <a:endParaRPr lang="en-US"/>
        </a:p>
      </dgm:t>
    </dgm:pt>
    <dgm:pt modelId="{588343B6-C1FD-4283-B843-5005B44E5F23}" type="pres">
      <dgm:prSet presAssocID="{004081E9-5A38-4732-BE47-1AF326DAB6A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365630-B3A7-4AF0-AF29-B93C6F6FE7AA}" type="pres">
      <dgm:prSet presAssocID="{6872949A-38DF-494A-A1B6-1C97F90BCD35}" presName="centerShape" presStyleLbl="node0" presStyleIdx="0" presStyleCnt="1"/>
      <dgm:spPr/>
      <dgm:t>
        <a:bodyPr/>
        <a:lstStyle/>
        <a:p>
          <a:endParaRPr lang="en-US"/>
        </a:p>
      </dgm:t>
    </dgm:pt>
    <dgm:pt modelId="{3ABB4287-0E18-47FB-87DA-6856CBD95CB9}" type="pres">
      <dgm:prSet presAssocID="{58D68B7C-20D1-4767-9E4B-FF720AB9CBEB}" presName="parTrans" presStyleLbl="sibTrans2D1" presStyleIdx="0" presStyleCnt="5"/>
      <dgm:spPr/>
      <dgm:t>
        <a:bodyPr/>
        <a:lstStyle/>
        <a:p>
          <a:endParaRPr lang="en-US"/>
        </a:p>
      </dgm:t>
    </dgm:pt>
    <dgm:pt modelId="{5121E50E-927C-4678-A8E8-DC6364762152}" type="pres">
      <dgm:prSet presAssocID="{58D68B7C-20D1-4767-9E4B-FF720AB9CBEB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D4F651FD-503B-4F53-AE32-2CFED1E2F9DF}" type="pres">
      <dgm:prSet presAssocID="{E2738D29-D2B6-4DAA-9E60-FD39A194DDC5}" presName="node" presStyleLbl="node1" presStyleIdx="0" presStyleCnt="5" custScaleX="1250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A2652F-6329-4DFC-86C0-6E90C400A5BE}" type="pres">
      <dgm:prSet presAssocID="{24A71974-81FD-4233-9F69-6290A9D62E8D}" presName="parTrans" presStyleLbl="sibTrans2D1" presStyleIdx="1" presStyleCnt="5"/>
      <dgm:spPr/>
      <dgm:t>
        <a:bodyPr/>
        <a:lstStyle/>
        <a:p>
          <a:endParaRPr lang="en-US"/>
        </a:p>
      </dgm:t>
    </dgm:pt>
    <dgm:pt modelId="{63461643-28F1-49DF-BDA5-BC4F4B039DD3}" type="pres">
      <dgm:prSet presAssocID="{24A71974-81FD-4233-9F69-6290A9D62E8D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574FCDBA-CCF4-470D-9509-2A1A2D758FE0}" type="pres">
      <dgm:prSet presAssocID="{A079EFE3-A672-4E26-B20B-31C02105C366}" presName="node" presStyleLbl="node1" presStyleIdx="1" presStyleCnt="5" custScaleX="147467" custScaleY="1178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9DD88-D07A-41D5-BD46-BFB687EA28BD}" type="pres">
      <dgm:prSet presAssocID="{E28048F8-23DA-4399-8B7F-45C3238088C9}" presName="parTrans" presStyleLbl="sibTrans2D1" presStyleIdx="2" presStyleCnt="5"/>
      <dgm:spPr/>
      <dgm:t>
        <a:bodyPr/>
        <a:lstStyle/>
        <a:p>
          <a:endParaRPr lang="en-US"/>
        </a:p>
      </dgm:t>
    </dgm:pt>
    <dgm:pt modelId="{83499E8E-C842-4818-9F97-E5BD14272025}" type="pres">
      <dgm:prSet presAssocID="{E28048F8-23DA-4399-8B7F-45C3238088C9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29B1902E-602D-47CA-8F9D-FDA89B160032}" type="pres">
      <dgm:prSet presAssocID="{0D8AA4D2-B708-4D7A-B37D-97194C09A7B0}" presName="node" presStyleLbl="node1" presStyleIdx="2" presStyleCnt="5" custScaleX="131762" custScaleY="1000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1CED10-3D0E-477F-ACF1-D745ED1B47DD}" type="pres">
      <dgm:prSet presAssocID="{8959F9BA-2C42-4806-9F4B-241432FBCDF6}" presName="parTrans" presStyleLbl="sibTrans2D1" presStyleIdx="3" presStyleCnt="5"/>
      <dgm:spPr/>
      <dgm:t>
        <a:bodyPr/>
        <a:lstStyle/>
        <a:p>
          <a:endParaRPr lang="en-US"/>
        </a:p>
      </dgm:t>
    </dgm:pt>
    <dgm:pt modelId="{11CF9A31-4D3D-458F-8F7B-A1F9E83682E5}" type="pres">
      <dgm:prSet presAssocID="{8959F9BA-2C42-4806-9F4B-241432FBCDF6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FC3F1F3D-9080-4BA8-8F4A-853CCAA25A72}" type="pres">
      <dgm:prSet presAssocID="{E4DEA9BD-0212-49D7-BB86-74C1E0DD456E}" presName="node" presStyleLbl="node1" presStyleIdx="3" presStyleCnt="5" custScaleX="1261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18B560-0D2B-4073-9C76-40232720B717}" type="pres">
      <dgm:prSet presAssocID="{847C0E0B-9302-431C-B2D4-67FF460BB548}" presName="parTrans" presStyleLbl="sibTrans2D1" presStyleIdx="4" presStyleCnt="5"/>
      <dgm:spPr/>
      <dgm:t>
        <a:bodyPr/>
        <a:lstStyle/>
        <a:p>
          <a:endParaRPr lang="en-US"/>
        </a:p>
      </dgm:t>
    </dgm:pt>
    <dgm:pt modelId="{4CD0CA44-56D3-4B7C-9FEF-A43A5F476477}" type="pres">
      <dgm:prSet presAssocID="{847C0E0B-9302-431C-B2D4-67FF460BB548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25032F6C-8985-47F0-A3FC-2587D4029FCC}" type="pres">
      <dgm:prSet presAssocID="{D891733C-B7D1-4FED-9DF8-FB1860E7C262}" presName="node" presStyleLbl="node1" presStyleIdx="4" presStyleCnt="5" custScaleX="112696" custScaleY="1072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09C0B2-0B2A-43DA-ACC1-49E97FE4E07A}" type="presOf" srcId="{8959F9BA-2C42-4806-9F4B-241432FBCDF6}" destId="{11CF9A31-4D3D-458F-8F7B-A1F9E83682E5}" srcOrd="1" destOrd="0" presId="urn:microsoft.com/office/officeart/2005/8/layout/radial5"/>
    <dgm:cxn modelId="{5712E1F5-402C-44C1-A5DE-24BFBE4ED64B}" type="presOf" srcId="{6872949A-38DF-494A-A1B6-1C97F90BCD35}" destId="{B6365630-B3A7-4AF0-AF29-B93C6F6FE7AA}" srcOrd="0" destOrd="0" presId="urn:microsoft.com/office/officeart/2005/8/layout/radial5"/>
    <dgm:cxn modelId="{E9ED327F-25CF-4DBF-A116-B3F1E1843F63}" type="presOf" srcId="{8959F9BA-2C42-4806-9F4B-241432FBCDF6}" destId="{4D1CED10-3D0E-477F-ACF1-D745ED1B47DD}" srcOrd="0" destOrd="0" presId="urn:microsoft.com/office/officeart/2005/8/layout/radial5"/>
    <dgm:cxn modelId="{F63CC1B0-E6B9-4B53-A144-80097792B5E6}" srcId="{6872949A-38DF-494A-A1B6-1C97F90BCD35}" destId="{0D8AA4D2-B708-4D7A-B37D-97194C09A7B0}" srcOrd="2" destOrd="0" parTransId="{E28048F8-23DA-4399-8B7F-45C3238088C9}" sibTransId="{2A06C7A6-0D57-4267-B835-560689B275AD}"/>
    <dgm:cxn modelId="{D8F2641A-CB8B-4B2A-B0DA-150E4B04D02B}" srcId="{004081E9-5A38-4732-BE47-1AF326DAB6AD}" destId="{6872949A-38DF-494A-A1B6-1C97F90BCD35}" srcOrd="0" destOrd="0" parTransId="{0DE26F93-F3B0-4E15-8649-198E46EB6FAF}" sibTransId="{28ED2E62-C9B1-4D31-94B6-ABC898287C65}"/>
    <dgm:cxn modelId="{01791209-6F6A-49C4-915E-8D8DCC50CC47}" type="presOf" srcId="{847C0E0B-9302-431C-B2D4-67FF460BB548}" destId="{4CD0CA44-56D3-4B7C-9FEF-A43A5F476477}" srcOrd="1" destOrd="0" presId="urn:microsoft.com/office/officeart/2005/8/layout/radial5"/>
    <dgm:cxn modelId="{D875CA52-EE9D-44C5-A8AB-727E383102F1}" srcId="{6872949A-38DF-494A-A1B6-1C97F90BCD35}" destId="{D891733C-B7D1-4FED-9DF8-FB1860E7C262}" srcOrd="4" destOrd="0" parTransId="{847C0E0B-9302-431C-B2D4-67FF460BB548}" sibTransId="{2414EF3A-6802-4D1C-82D9-DC89D9D5FF50}"/>
    <dgm:cxn modelId="{DDC2C843-B7FC-407B-BC9A-099D6C398318}" srcId="{6872949A-38DF-494A-A1B6-1C97F90BCD35}" destId="{E2738D29-D2B6-4DAA-9E60-FD39A194DDC5}" srcOrd="0" destOrd="0" parTransId="{58D68B7C-20D1-4767-9E4B-FF720AB9CBEB}" sibTransId="{51928403-A81C-4533-9CFD-6C59D003045D}"/>
    <dgm:cxn modelId="{D71C0F6D-0C10-4948-B1B2-E0343316E080}" type="presOf" srcId="{A079EFE3-A672-4E26-B20B-31C02105C366}" destId="{574FCDBA-CCF4-470D-9509-2A1A2D758FE0}" srcOrd="0" destOrd="0" presId="urn:microsoft.com/office/officeart/2005/8/layout/radial5"/>
    <dgm:cxn modelId="{A3F4CD35-9A50-4829-BA53-F996408E168B}" type="presOf" srcId="{58D68B7C-20D1-4767-9E4B-FF720AB9CBEB}" destId="{5121E50E-927C-4678-A8E8-DC6364762152}" srcOrd="1" destOrd="0" presId="urn:microsoft.com/office/officeart/2005/8/layout/radial5"/>
    <dgm:cxn modelId="{951C7C0A-FA7C-41D0-B564-71819200F8BD}" type="presOf" srcId="{D891733C-B7D1-4FED-9DF8-FB1860E7C262}" destId="{25032F6C-8985-47F0-A3FC-2587D4029FCC}" srcOrd="0" destOrd="0" presId="urn:microsoft.com/office/officeart/2005/8/layout/radial5"/>
    <dgm:cxn modelId="{03999959-283B-4BED-B244-AC7D77ED7064}" type="presOf" srcId="{E4DEA9BD-0212-49D7-BB86-74C1E0DD456E}" destId="{FC3F1F3D-9080-4BA8-8F4A-853CCAA25A72}" srcOrd="0" destOrd="0" presId="urn:microsoft.com/office/officeart/2005/8/layout/radial5"/>
    <dgm:cxn modelId="{5336E5CE-8536-47C4-941A-7AC86F4EC622}" srcId="{6872949A-38DF-494A-A1B6-1C97F90BCD35}" destId="{A079EFE3-A672-4E26-B20B-31C02105C366}" srcOrd="1" destOrd="0" parTransId="{24A71974-81FD-4233-9F69-6290A9D62E8D}" sibTransId="{45A7B936-95F8-478C-AABC-FFE6D07F113E}"/>
    <dgm:cxn modelId="{8B57217A-086F-4E25-8B96-D2EBC9EFF1B9}" type="presOf" srcId="{58D68B7C-20D1-4767-9E4B-FF720AB9CBEB}" destId="{3ABB4287-0E18-47FB-87DA-6856CBD95CB9}" srcOrd="0" destOrd="0" presId="urn:microsoft.com/office/officeart/2005/8/layout/radial5"/>
    <dgm:cxn modelId="{94D47DF2-E552-47D5-BDCD-7FD6C757CCD6}" type="presOf" srcId="{847C0E0B-9302-431C-B2D4-67FF460BB548}" destId="{4518B560-0D2B-4073-9C76-40232720B717}" srcOrd="0" destOrd="0" presId="urn:microsoft.com/office/officeart/2005/8/layout/radial5"/>
    <dgm:cxn modelId="{32AEF8BE-480C-4BD8-8493-07F34386C430}" type="presOf" srcId="{24A71974-81FD-4233-9F69-6290A9D62E8D}" destId="{89A2652F-6329-4DFC-86C0-6E90C400A5BE}" srcOrd="0" destOrd="0" presId="urn:microsoft.com/office/officeart/2005/8/layout/radial5"/>
    <dgm:cxn modelId="{4C09872F-BC55-4417-B7BB-FC5DA8888BDF}" type="presOf" srcId="{24A71974-81FD-4233-9F69-6290A9D62E8D}" destId="{63461643-28F1-49DF-BDA5-BC4F4B039DD3}" srcOrd="1" destOrd="0" presId="urn:microsoft.com/office/officeart/2005/8/layout/radial5"/>
    <dgm:cxn modelId="{33852A1D-BA0A-429A-A76D-A158A1F0DAE2}" type="presOf" srcId="{0D8AA4D2-B708-4D7A-B37D-97194C09A7B0}" destId="{29B1902E-602D-47CA-8F9D-FDA89B160032}" srcOrd="0" destOrd="0" presId="urn:microsoft.com/office/officeart/2005/8/layout/radial5"/>
    <dgm:cxn modelId="{A97E8032-8697-4C2C-B3AD-70202A1339DF}" type="presOf" srcId="{E28048F8-23DA-4399-8B7F-45C3238088C9}" destId="{9279DD88-D07A-41D5-BD46-BFB687EA28BD}" srcOrd="0" destOrd="0" presId="urn:microsoft.com/office/officeart/2005/8/layout/radial5"/>
    <dgm:cxn modelId="{D125A9D6-3475-4FA2-812B-1B2C3DDF107E}" srcId="{6872949A-38DF-494A-A1B6-1C97F90BCD35}" destId="{E4DEA9BD-0212-49D7-BB86-74C1E0DD456E}" srcOrd="3" destOrd="0" parTransId="{8959F9BA-2C42-4806-9F4B-241432FBCDF6}" sibTransId="{47F1B13A-E916-440C-98A3-8931F8716E7B}"/>
    <dgm:cxn modelId="{04BCFBA1-3D14-4A05-9280-D8266557E0D3}" type="presOf" srcId="{E28048F8-23DA-4399-8B7F-45C3238088C9}" destId="{83499E8E-C842-4818-9F97-E5BD14272025}" srcOrd="1" destOrd="0" presId="urn:microsoft.com/office/officeart/2005/8/layout/radial5"/>
    <dgm:cxn modelId="{0DF7893D-533F-4742-A72A-832C76A2CB33}" type="presOf" srcId="{E2738D29-D2B6-4DAA-9E60-FD39A194DDC5}" destId="{D4F651FD-503B-4F53-AE32-2CFED1E2F9DF}" srcOrd="0" destOrd="0" presId="urn:microsoft.com/office/officeart/2005/8/layout/radial5"/>
    <dgm:cxn modelId="{87475CFB-E4F6-4D24-B18D-1C51B281BC16}" type="presOf" srcId="{004081E9-5A38-4732-BE47-1AF326DAB6AD}" destId="{588343B6-C1FD-4283-B843-5005B44E5F23}" srcOrd="0" destOrd="0" presId="urn:microsoft.com/office/officeart/2005/8/layout/radial5"/>
    <dgm:cxn modelId="{5F4DF153-78C7-4365-B3F9-BE7EACB83065}" type="presParOf" srcId="{588343B6-C1FD-4283-B843-5005B44E5F23}" destId="{B6365630-B3A7-4AF0-AF29-B93C6F6FE7AA}" srcOrd="0" destOrd="0" presId="urn:microsoft.com/office/officeart/2005/8/layout/radial5"/>
    <dgm:cxn modelId="{A574F75F-7EEE-44EC-9AB4-8A9ABCE5D79A}" type="presParOf" srcId="{588343B6-C1FD-4283-B843-5005B44E5F23}" destId="{3ABB4287-0E18-47FB-87DA-6856CBD95CB9}" srcOrd="1" destOrd="0" presId="urn:microsoft.com/office/officeart/2005/8/layout/radial5"/>
    <dgm:cxn modelId="{E76DD118-1067-4B05-9C52-82991B978BA4}" type="presParOf" srcId="{3ABB4287-0E18-47FB-87DA-6856CBD95CB9}" destId="{5121E50E-927C-4678-A8E8-DC6364762152}" srcOrd="0" destOrd="0" presId="urn:microsoft.com/office/officeart/2005/8/layout/radial5"/>
    <dgm:cxn modelId="{07002975-3134-4C03-8E02-F2E40A1E0C2C}" type="presParOf" srcId="{588343B6-C1FD-4283-B843-5005B44E5F23}" destId="{D4F651FD-503B-4F53-AE32-2CFED1E2F9DF}" srcOrd="2" destOrd="0" presId="urn:microsoft.com/office/officeart/2005/8/layout/radial5"/>
    <dgm:cxn modelId="{4994CACC-3498-4951-ABCF-AA0F220473DC}" type="presParOf" srcId="{588343B6-C1FD-4283-B843-5005B44E5F23}" destId="{89A2652F-6329-4DFC-86C0-6E90C400A5BE}" srcOrd="3" destOrd="0" presId="urn:microsoft.com/office/officeart/2005/8/layout/radial5"/>
    <dgm:cxn modelId="{F13778FA-E12E-4E4A-ADC5-8B3054462E51}" type="presParOf" srcId="{89A2652F-6329-4DFC-86C0-6E90C400A5BE}" destId="{63461643-28F1-49DF-BDA5-BC4F4B039DD3}" srcOrd="0" destOrd="0" presId="urn:microsoft.com/office/officeart/2005/8/layout/radial5"/>
    <dgm:cxn modelId="{DC1D3EC8-44B5-4195-BF4E-8E9C50FE77D7}" type="presParOf" srcId="{588343B6-C1FD-4283-B843-5005B44E5F23}" destId="{574FCDBA-CCF4-470D-9509-2A1A2D758FE0}" srcOrd="4" destOrd="0" presId="urn:microsoft.com/office/officeart/2005/8/layout/radial5"/>
    <dgm:cxn modelId="{DCA7F1FB-4426-420D-8371-4F6D4B17BBF3}" type="presParOf" srcId="{588343B6-C1FD-4283-B843-5005B44E5F23}" destId="{9279DD88-D07A-41D5-BD46-BFB687EA28BD}" srcOrd="5" destOrd="0" presId="urn:microsoft.com/office/officeart/2005/8/layout/radial5"/>
    <dgm:cxn modelId="{4E18FE95-B1DD-4368-B3F3-C5CB471EF20F}" type="presParOf" srcId="{9279DD88-D07A-41D5-BD46-BFB687EA28BD}" destId="{83499E8E-C842-4818-9F97-E5BD14272025}" srcOrd="0" destOrd="0" presId="urn:microsoft.com/office/officeart/2005/8/layout/radial5"/>
    <dgm:cxn modelId="{96E4976E-62EC-4187-BEC3-C2FEF1F8ECEF}" type="presParOf" srcId="{588343B6-C1FD-4283-B843-5005B44E5F23}" destId="{29B1902E-602D-47CA-8F9D-FDA89B160032}" srcOrd="6" destOrd="0" presId="urn:microsoft.com/office/officeart/2005/8/layout/radial5"/>
    <dgm:cxn modelId="{7E76C886-471E-4C0F-82B4-8AB8A96DD587}" type="presParOf" srcId="{588343B6-C1FD-4283-B843-5005B44E5F23}" destId="{4D1CED10-3D0E-477F-ACF1-D745ED1B47DD}" srcOrd="7" destOrd="0" presId="urn:microsoft.com/office/officeart/2005/8/layout/radial5"/>
    <dgm:cxn modelId="{1FB29C05-937A-4E25-971C-2F922AFB32F8}" type="presParOf" srcId="{4D1CED10-3D0E-477F-ACF1-D745ED1B47DD}" destId="{11CF9A31-4D3D-458F-8F7B-A1F9E83682E5}" srcOrd="0" destOrd="0" presId="urn:microsoft.com/office/officeart/2005/8/layout/radial5"/>
    <dgm:cxn modelId="{2A3B055E-2BD1-4ED3-8827-8C9F0844F16D}" type="presParOf" srcId="{588343B6-C1FD-4283-B843-5005B44E5F23}" destId="{FC3F1F3D-9080-4BA8-8F4A-853CCAA25A72}" srcOrd="8" destOrd="0" presId="urn:microsoft.com/office/officeart/2005/8/layout/radial5"/>
    <dgm:cxn modelId="{DFC195EC-FCC9-40FE-B3F8-1B0A3B087880}" type="presParOf" srcId="{588343B6-C1FD-4283-B843-5005B44E5F23}" destId="{4518B560-0D2B-4073-9C76-40232720B717}" srcOrd="9" destOrd="0" presId="urn:microsoft.com/office/officeart/2005/8/layout/radial5"/>
    <dgm:cxn modelId="{62DBD8E6-DFC3-465F-B2F2-89EAB12816E8}" type="presParOf" srcId="{4518B560-0D2B-4073-9C76-40232720B717}" destId="{4CD0CA44-56D3-4B7C-9FEF-A43A5F476477}" srcOrd="0" destOrd="0" presId="urn:microsoft.com/office/officeart/2005/8/layout/radial5"/>
    <dgm:cxn modelId="{FD41907D-3710-4E09-9356-85C4F14C3D31}" type="presParOf" srcId="{588343B6-C1FD-4283-B843-5005B44E5F23}" destId="{25032F6C-8985-47F0-A3FC-2587D4029FCC}" srcOrd="10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D024D-47BF-4E31-B3AB-4BDCCF8C33A2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676D2-60E3-4899-8EE5-EA8BC0FA8F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0342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676D2-60E3-4899-8EE5-EA8BC0FA8F3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8686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676D2-60E3-4899-8EE5-EA8BC0FA8F3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7865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676D2-60E3-4899-8EE5-EA8BC0FA8F3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70547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0203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297879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42771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94329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23340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2062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36702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2769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56698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35467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011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598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3734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832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6611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3726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Water-crisis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11352"/>
            <a:ext cx="8305800" cy="917448"/>
          </a:xfrm>
        </p:spPr>
        <p:txBody>
          <a:bodyPr>
            <a:normAutofit/>
          </a:bodyPr>
          <a:lstStyle/>
          <a:p>
            <a:r>
              <a:rPr lang="en-US" b="1" dirty="0" smtClean="0"/>
              <a:t>  </a:t>
            </a:r>
            <a:r>
              <a:rPr lang="ta-IN" b="1" dirty="0" smtClean="0"/>
              <a:t>பயிற்சிக் கட்டகம்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362200"/>
            <a:ext cx="7391400" cy="1905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sz="4000" b="1" dirty="0" smtClean="0"/>
              <a:t>        </a:t>
            </a:r>
          </a:p>
          <a:p>
            <a:pPr algn="ctr">
              <a:lnSpc>
                <a:spcPct val="110000"/>
              </a:lnSpc>
            </a:pPr>
            <a:r>
              <a:rPr lang="en-US" sz="4000" b="1" dirty="0" smtClean="0">
                <a:solidFill>
                  <a:srgbClr val="BB1580"/>
                </a:solidFill>
              </a:rPr>
              <a:t>	</a:t>
            </a:r>
            <a:r>
              <a:rPr lang="ta-IN" sz="4000" b="1" dirty="0" smtClean="0">
                <a:solidFill>
                  <a:srgbClr val="BB1580"/>
                </a:solidFill>
              </a:rPr>
              <a:t>சூழ்நிலையியல்</a:t>
            </a:r>
            <a:r>
              <a:rPr lang="en-US" sz="4000" b="1" dirty="0" smtClean="0">
                <a:solidFill>
                  <a:srgbClr val="BB1580"/>
                </a:solidFill>
              </a:rPr>
              <a:t> </a:t>
            </a:r>
          </a:p>
          <a:p>
            <a:pPr algn="ctr">
              <a:lnSpc>
                <a:spcPct val="110000"/>
              </a:lnSpc>
            </a:pPr>
            <a:r>
              <a:rPr lang="en-US" sz="4000" b="1" dirty="0" smtClean="0">
                <a:solidFill>
                  <a:srgbClr val="BB1580"/>
                </a:solidFill>
              </a:rPr>
              <a:t>   </a:t>
            </a:r>
            <a:r>
              <a:rPr lang="ta-IN" sz="4000" b="1" dirty="0" smtClean="0">
                <a:solidFill>
                  <a:srgbClr val="BB1580"/>
                </a:solidFill>
              </a:rPr>
              <a:t>கற்பிக்கும் </a:t>
            </a:r>
            <a:r>
              <a:rPr lang="ta-IN" sz="4000" b="1" dirty="0">
                <a:solidFill>
                  <a:srgbClr val="BB1580"/>
                </a:solidFill>
              </a:rPr>
              <a:t>முறை  </a:t>
            </a:r>
            <a:endParaRPr lang="en-US" sz="4000" dirty="0">
              <a:solidFill>
                <a:srgbClr val="BB158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170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04800"/>
            <a:ext cx="7467600" cy="636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ta-IN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 Unicode MS" panose="020B0604020202020204" pitchFamily="34" charset="-128"/>
              </a:rPr>
              <a:t>கற்றல் விளைவுகள்</a:t>
            </a:r>
            <a:endParaRPr lang="en-US" sz="24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 Unicode MS" panose="020B0604020202020204" pitchFamily="34" charset="-128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latin typeface="Calibri" panose="020F0502020204030204" pitchFamily="34" charset="0"/>
                <a:cs typeface="Arial Unicode MS" panose="020B0604020202020204" pitchFamily="34" charset="-128"/>
              </a:rPr>
              <a:t>      	</a:t>
            </a:r>
            <a:r>
              <a:rPr lang="ta-IN" sz="1600" b="1" dirty="0" smtClean="0"/>
              <a:t>குழந்தைகள்</a:t>
            </a:r>
            <a:r>
              <a:rPr lang="en-US" sz="1600" b="1" dirty="0" smtClean="0"/>
              <a:t>,</a:t>
            </a:r>
            <a:r>
              <a:rPr lang="en-US" sz="1600" dirty="0"/>
              <a:t>	</a:t>
            </a:r>
            <a:endParaRPr lang="en-US" sz="1600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ta-IN" sz="1600" dirty="0" smtClean="0"/>
              <a:t>பொருள்கள் </a:t>
            </a:r>
            <a:r>
              <a:rPr lang="ta-IN" sz="1600" dirty="0"/>
              <a:t>மற்றும் செயல்பாடுகள் அல்லது இறந்தகாலம் </a:t>
            </a:r>
            <a:r>
              <a:rPr lang="en-US" sz="1600" dirty="0" smtClean="0"/>
              <a:t>  </a:t>
            </a:r>
            <a:r>
              <a:rPr lang="ta-IN" sz="1600" dirty="0" smtClean="0"/>
              <a:t>மற்றும் </a:t>
            </a:r>
            <a:r>
              <a:rPr lang="ta-IN" sz="1600" dirty="0"/>
              <a:t>நிகழ்காலம் ஆகியவற்றிற்கான வேறுபாடு அறிதல்</a:t>
            </a:r>
            <a:r>
              <a:rPr lang="en-US" sz="1600" dirty="0" smtClean="0"/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en-US" sz="1600" dirty="0"/>
          </a:p>
          <a:p>
            <a:pPr marL="285750" lvl="1" indent="-285750" algn="just">
              <a:buFont typeface="Wingdings" panose="05000000000000000000" pitchFamily="2" charset="2"/>
              <a:buChar char="v"/>
            </a:pPr>
            <a:r>
              <a:rPr lang="en-US" sz="1600" dirty="0" smtClean="0"/>
              <a:t> </a:t>
            </a:r>
            <a:r>
              <a:rPr lang="ta-IN" sz="1600" dirty="0" smtClean="0"/>
              <a:t>இடம் </a:t>
            </a:r>
            <a:r>
              <a:rPr lang="ta-IN" sz="1600" dirty="0"/>
              <a:t>சார்ந்த அளவுகள் மற்றும் காலத்தை எளிமையான </a:t>
            </a:r>
            <a:r>
              <a:rPr lang="ta-IN" sz="1600" dirty="0" smtClean="0"/>
              <a:t>அலகில் </a:t>
            </a:r>
            <a:r>
              <a:rPr lang="ta-IN" sz="1600" dirty="0"/>
              <a:t>அளவிடுதல்</a:t>
            </a:r>
            <a:r>
              <a:rPr lang="en-US" sz="1600" dirty="0"/>
              <a:t>. </a:t>
            </a:r>
            <a:r>
              <a:rPr lang="ta-IN" sz="1600" dirty="0"/>
              <a:t>எளிமையான உபகரணங்களைக் </a:t>
            </a:r>
            <a:r>
              <a:rPr lang="ta-IN" sz="1600" dirty="0" smtClean="0"/>
              <a:t>கையாளுதல்</a:t>
            </a:r>
            <a:r>
              <a:rPr lang="en-US" sz="1600" dirty="0"/>
              <a:t>, </a:t>
            </a:r>
            <a:r>
              <a:rPr lang="ta-IN" sz="1600" dirty="0"/>
              <a:t>ஆய்வகம் </a:t>
            </a:r>
            <a:r>
              <a:rPr lang="ta-IN" sz="1600" dirty="0" smtClean="0"/>
              <a:t>அமைப்பு, அதன் பயன்பாட்டைச் </a:t>
            </a:r>
            <a:r>
              <a:rPr lang="ta-IN" sz="1600" dirty="0"/>
              <a:t>சரிபார்த்தல்</a:t>
            </a:r>
            <a:r>
              <a:rPr lang="ta-IN" sz="1600" dirty="0" smtClean="0"/>
              <a:t>.</a:t>
            </a:r>
            <a:endParaRPr lang="en-US" sz="1600" dirty="0" smtClean="0"/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en-US" sz="1600" dirty="0"/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ta-IN" sz="1600" dirty="0"/>
              <a:t>உற்றுநோக்கிய பொருள்கள்</a:t>
            </a:r>
            <a:r>
              <a:rPr lang="en-US" sz="1600" dirty="0"/>
              <a:t>, </a:t>
            </a:r>
            <a:r>
              <a:rPr lang="ta-IN" sz="1600" dirty="0"/>
              <a:t>செயல்கள்</a:t>
            </a:r>
            <a:r>
              <a:rPr lang="en-US" sz="1600" dirty="0"/>
              <a:t>, </a:t>
            </a:r>
            <a:r>
              <a:rPr lang="ta-IN" sz="1600" dirty="0"/>
              <a:t>அனுபவங்கள்</a:t>
            </a:r>
            <a:r>
              <a:rPr lang="en-US" sz="1600" dirty="0"/>
              <a:t>, </a:t>
            </a:r>
            <a:r>
              <a:rPr lang="ta-IN" sz="1600" dirty="0" smtClean="0"/>
              <a:t>பொருள்களைப் பற்றிய </a:t>
            </a:r>
            <a:r>
              <a:rPr lang="ta-IN" sz="1600" dirty="0"/>
              <a:t>தகவல்கள்</a:t>
            </a:r>
            <a:r>
              <a:rPr lang="en-US" sz="1600" dirty="0"/>
              <a:t>, </a:t>
            </a:r>
            <a:r>
              <a:rPr lang="ta-IN" sz="1600" dirty="0"/>
              <a:t>பல வழிகளில் பயணம் செய்த இடங்களைப் பதிவு செய்தல் மற்றும் அதற்கான முறைகளைக் கணித்தல்</a:t>
            </a:r>
            <a:r>
              <a:rPr lang="en-US" sz="1600" dirty="0" smtClean="0"/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en-US" sz="1600" dirty="0"/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ta-IN" sz="1600" dirty="0"/>
              <a:t>படங்கள்</a:t>
            </a:r>
            <a:r>
              <a:rPr lang="en-US" sz="1600" dirty="0"/>
              <a:t>, </a:t>
            </a:r>
            <a:r>
              <a:rPr lang="ta-IN" sz="1600" dirty="0"/>
              <a:t>வடிவமைப்புகள்</a:t>
            </a:r>
            <a:r>
              <a:rPr lang="en-US" sz="1600" dirty="0"/>
              <a:t>, </a:t>
            </a:r>
            <a:r>
              <a:rPr lang="ta-IN" sz="1600" dirty="0"/>
              <a:t>மாதிரிகள்</a:t>
            </a:r>
            <a:r>
              <a:rPr lang="en-US" sz="1600" dirty="0"/>
              <a:t>, </a:t>
            </a:r>
            <a:r>
              <a:rPr lang="ta-IN" sz="1600" dirty="0"/>
              <a:t>வரைபடங்கள்</a:t>
            </a:r>
            <a:r>
              <a:rPr lang="en-US" sz="1600" dirty="0"/>
              <a:t>, </a:t>
            </a:r>
            <a:r>
              <a:rPr lang="ta-IN" sz="1600" dirty="0"/>
              <a:t>கவிதைகள் மற்றும் முழக்கங்களை உருவாக்குதல்</a:t>
            </a:r>
            <a:r>
              <a:rPr lang="en-US" sz="1600" dirty="0" smtClean="0"/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en-US" sz="1600" dirty="0"/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ta-IN" sz="1600" dirty="0"/>
              <a:t>சுற்றுப்புறத்திலுள்ள தாவரங்கள்</a:t>
            </a:r>
            <a:r>
              <a:rPr lang="en-US" sz="1600" dirty="0"/>
              <a:t>, </a:t>
            </a:r>
            <a:r>
              <a:rPr lang="ta-IN" sz="1600" dirty="0"/>
              <a:t>விலங்குகள் மற்றும் பிற உயிரினங்களின் உணர்திறனை அறியவைத்தல்</a:t>
            </a:r>
            <a:r>
              <a:rPr lang="en-US" sz="1600" dirty="0" smtClean="0"/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en-US" sz="1600" dirty="0"/>
          </a:p>
          <a:p>
            <a:pPr algn="just"/>
            <a:r>
              <a:rPr lang="en-US" sz="1600" dirty="0" smtClean="0"/>
              <a:t>	</a:t>
            </a:r>
            <a:r>
              <a:rPr lang="ta-IN" sz="1600" dirty="0" smtClean="0">
                <a:solidFill>
                  <a:srgbClr val="00B0F0"/>
                </a:solidFill>
              </a:rPr>
              <a:t>இவைகள்</a:t>
            </a:r>
            <a:r>
              <a:rPr lang="en-US" sz="1600" dirty="0" smtClean="0">
                <a:solidFill>
                  <a:srgbClr val="00B0F0"/>
                </a:solidFill>
              </a:rPr>
              <a:t> </a:t>
            </a:r>
            <a:r>
              <a:rPr lang="en-US" sz="1600" dirty="0">
                <a:solidFill>
                  <a:srgbClr val="00B0F0"/>
                </a:solidFill>
              </a:rPr>
              <a:t>3 </a:t>
            </a:r>
            <a:r>
              <a:rPr lang="ta-IN" sz="1600" dirty="0">
                <a:solidFill>
                  <a:srgbClr val="00B0F0"/>
                </a:solidFill>
              </a:rPr>
              <a:t>ஆம் வகுப்பு சூழ்நிலையியல் பாடத்தில் </a:t>
            </a:r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ta-IN" sz="1600" dirty="0" smtClean="0">
                <a:solidFill>
                  <a:srgbClr val="00B0F0"/>
                </a:solidFill>
              </a:rPr>
              <a:t>கொடுக்கப்பட்டுள்ள </a:t>
            </a:r>
            <a:r>
              <a:rPr lang="ta-IN" sz="1600" dirty="0">
                <a:solidFill>
                  <a:srgbClr val="00B0F0"/>
                </a:solidFill>
              </a:rPr>
              <a:t>ஒரு சில கற்றல் விளைவுகளாகும்</a:t>
            </a:r>
            <a:r>
              <a:rPr lang="en-US" sz="1600" dirty="0"/>
              <a:t>. 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422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22466"/>
            <a:ext cx="1757363" cy="175736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114800" y="742616"/>
            <a:ext cx="251460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ta-IN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சிந்திப்போம்</a:t>
            </a:r>
            <a:endParaRPr lang="en-US" sz="24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828799"/>
            <a:ext cx="7772400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ta-IN" dirty="0">
                <a:latin typeface="Calibri" panose="020F0502020204030204" pitchFamily="34" charset="0"/>
                <a:ea typeface="Times New Roman" panose="02020603050405020304" pitchFamily="18" charset="0"/>
              </a:rPr>
              <a:t>மேற்குறிப்பிட்ட கலைத்திட்ட எதிர்பார்ப்புகளை அடைய எந்த வகையான கலைத்திட்டக் கருவிகள் </a:t>
            </a:r>
            <a:r>
              <a:rPr lang="en-US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(</a:t>
            </a:r>
            <a:r>
              <a:rPr lang="ta-IN" dirty="0">
                <a:latin typeface="Calibri" panose="020F0502020204030204" pitchFamily="34" charset="0"/>
                <a:ea typeface="Times New Roman" panose="02020603050405020304" pitchFamily="18" charset="0"/>
              </a:rPr>
              <a:t>அதாவது பாடப்புத்தகங்கள்</a:t>
            </a:r>
            <a:r>
              <a:rPr lang="en-US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, </a:t>
            </a:r>
            <a:r>
              <a:rPr lang="ta-IN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துணைக்கருவிகள்</a:t>
            </a:r>
            <a:r>
              <a:rPr lang="ta-IN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,</a:t>
            </a:r>
            <a:r>
              <a:rPr lang="en-US" dirty="0" smtClean="0">
                <a:latin typeface="Arial Unicode MS" panose="020B0604020202020204" pitchFamily="34" charset="-128"/>
                <a:ea typeface="Times New Roman" panose="02020603050405020304" pitchFamily="18" charset="0"/>
              </a:rPr>
              <a:t> </a:t>
            </a:r>
            <a:r>
              <a:rPr lang="ta-IN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வளங்கள்) </a:t>
            </a:r>
            <a:r>
              <a:rPr lang="ta-IN" dirty="0">
                <a:latin typeface="Calibri" panose="020F0502020204030204" pitchFamily="34" charset="0"/>
                <a:ea typeface="Times New Roman" panose="02020603050405020304" pitchFamily="18" charset="0"/>
              </a:rPr>
              <a:t>தேவைப்படுகின்றன</a:t>
            </a:r>
            <a:r>
              <a:rPr lang="en-US" dirty="0" smtClean="0">
                <a:latin typeface="Arial Unicode MS" panose="020B0604020202020204" pitchFamily="34" charset="-128"/>
                <a:ea typeface="Times New Roman" panose="02020603050405020304" pitchFamily="18" charset="0"/>
              </a:rPr>
              <a:t>?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endParaRPr lang="en-US" sz="1600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ta-IN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எவ்வகையான கற்றல் கற்பித்தல் உத்திகள் </a:t>
            </a:r>
            <a:r>
              <a:rPr lang="ta-IN" dirty="0">
                <a:latin typeface="Calibri" panose="020F0502020204030204" pitchFamily="34" charset="0"/>
                <a:ea typeface="Times New Roman" panose="02020603050405020304" pitchFamily="18" charset="0"/>
              </a:rPr>
              <a:t>தேவைப்படுகின்றன</a:t>
            </a:r>
            <a:r>
              <a:rPr lang="en-US" dirty="0" smtClean="0">
                <a:latin typeface="Arial Unicode MS" panose="020B0604020202020204" pitchFamily="34" charset="-128"/>
                <a:ea typeface="Times New Roman" panose="02020603050405020304" pitchFamily="18" charset="0"/>
              </a:rPr>
              <a:t>?</a:t>
            </a:r>
            <a:endParaRPr lang="en-US" sz="1600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ta-IN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சூழ்நிலையியலை</a:t>
            </a:r>
            <a:r>
              <a:rPr lang="en-US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, </a:t>
            </a:r>
            <a:r>
              <a:rPr lang="ta-IN" dirty="0">
                <a:latin typeface="Calibri" panose="020F0502020204030204" pitchFamily="34" charset="0"/>
                <a:ea typeface="Times New Roman" panose="02020603050405020304" pitchFamily="18" charset="0"/>
              </a:rPr>
              <a:t>கலைத்திட்டத்தின் ஒரு பகுதியாகப் புரிந்து கொள்வதற்கு எந்தவகையான பாடப்புத்தகங்கள் மற்றும் வளங்கள் தேவை என </a:t>
            </a:r>
            <a:r>
              <a:rPr lang="ta-IN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நீங்கள் எதிர்பார்க்கிறீர்கள்?</a:t>
            </a:r>
            <a:endParaRPr lang="en-US" dirty="0" smtClean="0">
              <a:latin typeface="Arial Unicode MS" panose="020B0604020202020204" pitchFamily="34" charset="-128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ta-IN" dirty="0">
                <a:latin typeface="Calibri" panose="020F0502020204030204" pitchFamily="34" charset="0"/>
                <a:ea typeface="Times New Roman" panose="02020603050405020304" pitchFamily="18" charset="0"/>
              </a:rPr>
              <a:t>மேற்குறிப்பிட்ட கலைத்திட்ட எதிர்பார்ப்புகளை அடைவதற்கு எந்தவகையான கற்றல் கற்பித்தல் முறை தேவைப்படுகிறது</a:t>
            </a:r>
            <a:r>
              <a:rPr lang="en-US" dirty="0" smtClean="0">
                <a:latin typeface="Arial Unicode MS" panose="020B0604020202020204" pitchFamily="34" charset="-128"/>
                <a:ea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290204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92812"/>
            <a:ext cx="84582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a-IN" sz="2000" b="1" dirty="0" smtClean="0">
                <a:solidFill>
                  <a:srgbClr val="0070C0"/>
                </a:solidFill>
              </a:rPr>
              <a:t>கற்றல் </a:t>
            </a:r>
            <a:r>
              <a:rPr lang="ta-IN" sz="2000" b="1" dirty="0">
                <a:solidFill>
                  <a:srgbClr val="0070C0"/>
                </a:solidFill>
              </a:rPr>
              <a:t>கற்பித்தலுக்கான வளங்கள் மற்றும் </a:t>
            </a:r>
            <a:r>
              <a:rPr lang="ta-IN" sz="2000" b="1" dirty="0" smtClean="0">
                <a:solidFill>
                  <a:srgbClr val="0070C0"/>
                </a:solidFill>
              </a:rPr>
              <a:t>உத்திகள்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 algn="ctr"/>
            <a:endParaRPr lang="en-US" sz="2000" b="1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600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ஆசிரியரின் </a:t>
            </a:r>
            <a:r>
              <a:rPr lang="ta-IN" sz="1600" dirty="0"/>
              <a:t>பங்கானது பாடப்பொருளை உள்ளபடியே கற்பிப்பதைவிட அதனை </a:t>
            </a:r>
            <a:r>
              <a:rPr lang="ta-IN" sz="1600" dirty="0" smtClean="0"/>
              <a:t>எளிதாக்க </a:t>
            </a:r>
            <a:r>
              <a:rPr lang="ta-IN" sz="1600" dirty="0"/>
              <a:t>கற்பதற்கு வசதி </a:t>
            </a:r>
            <a:r>
              <a:rPr lang="ta-IN" sz="1600" dirty="0" smtClean="0"/>
              <a:t>செய்ய</a:t>
            </a:r>
            <a:r>
              <a:rPr lang="ta-IN" sz="1600" dirty="0"/>
              <a:t> வேண்டும்</a:t>
            </a:r>
            <a:r>
              <a:rPr lang="en-US" sz="1600" dirty="0" smtClean="0"/>
              <a:t>.  </a:t>
            </a:r>
            <a:r>
              <a:rPr lang="ta-IN" sz="1600" dirty="0" smtClean="0"/>
              <a:t>குழந்தைகள் </a:t>
            </a:r>
            <a:r>
              <a:rPr lang="ta-IN" sz="1600" dirty="0"/>
              <a:t>சிக்கலைத் தாமாகவே தீர்க்க வழிவகை செய்யும் சவாலான சூழலைத் திட்டமிட வேண்டும்</a:t>
            </a:r>
            <a:r>
              <a:rPr lang="en-US" sz="1600" dirty="0" smtClean="0"/>
              <a:t>.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600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கற்பிக்கப்பட </a:t>
            </a:r>
            <a:r>
              <a:rPr lang="ta-IN" sz="1600" dirty="0"/>
              <a:t>வேண்டிய பாடப்பொருள்</a:t>
            </a:r>
            <a:r>
              <a:rPr lang="en-US" sz="1600" dirty="0"/>
              <a:t>, </a:t>
            </a:r>
            <a:r>
              <a:rPr lang="ta-IN" sz="1600" dirty="0" smtClean="0"/>
              <a:t>அறிவைக் கட்டமைப்பதற்கு </a:t>
            </a:r>
            <a:r>
              <a:rPr lang="ta-IN" sz="1600" dirty="0"/>
              <a:t>அடிப்படையான </a:t>
            </a:r>
            <a:r>
              <a:rPr lang="ta-IN" sz="1600" dirty="0" smtClean="0"/>
              <a:t>கேள்விகளாக</a:t>
            </a:r>
            <a:r>
              <a:rPr lang="en-US" sz="1600" dirty="0" smtClean="0"/>
              <a:t> </a:t>
            </a:r>
            <a:r>
              <a:rPr lang="ta-IN" sz="1600" dirty="0" smtClean="0"/>
              <a:t>மாற்றப்பட வேண்டும்</a:t>
            </a:r>
            <a:r>
              <a:rPr lang="en-US" sz="1600" dirty="0" smtClean="0"/>
              <a:t>.</a:t>
            </a:r>
            <a:r>
              <a:rPr lang="ta-IN" sz="1600" dirty="0" smtClean="0"/>
              <a:t> </a:t>
            </a:r>
            <a:endParaRPr lang="en-US" sz="1600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600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/>
              <a:t>ஆசிரியர்கள் தங்களுடைய முக்கியமான கற்பித்தல் திறன்களான உற்றுநோக்கல்</a:t>
            </a:r>
            <a:r>
              <a:rPr lang="en-US" sz="1600" dirty="0"/>
              <a:t>, </a:t>
            </a:r>
            <a:r>
              <a:rPr lang="ta-IN" sz="1600" dirty="0"/>
              <a:t>கலந்துரையாடல்</a:t>
            </a:r>
            <a:r>
              <a:rPr lang="en-US" sz="1600" dirty="0"/>
              <a:t>, </a:t>
            </a:r>
            <a:r>
              <a:rPr lang="ta-IN" sz="1600" dirty="0"/>
              <a:t>கருத்துகளை வெளிப்படுத்துதல்</a:t>
            </a:r>
            <a:r>
              <a:rPr lang="en-US" sz="1600" dirty="0"/>
              <a:t>, </a:t>
            </a:r>
            <a:r>
              <a:rPr lang="ta-IN" sz="1600" dirty="0"/>
              <a:t>விளக்குதல்</a:t>
            </a:r>
            <a:r>
              <a:rPr lang="en-US" sz="1600" dirty="0"/>
              <a:t>, </a:t>
            </a:r>
            <a:r>
              <a:rPr lang="ta-IN" sz="1600" dirty="0"/>
              <a:t>பிரித்தறிதல்</a:t>
            </a:r>
            <a:r>
              <a:rPr lang="en-US" sz="1600" dirty="0"/>
              <a:t>, </a:t>
            </a:r>
            <a:r>
              <a:rPr lang="ta-IN" sz="1600" dirty="0"/>
              <a:t>தொடர்பு கொள்ளுதல்</a:t>
            </a:r>
            <a:r>
              <a:rPr lang="en-US" sz="1600" dirty="0"/>
              <a:t>, </a:t>
            </a:r>
            <a:r>
              <a:rPr lang="ta-IN" sz="1600" dirty="0"/>
              <a:t>சோதனை செய்தல்</a:t>
            </a:r>
            <a:r>
              <a:rPr lang="en-US" sz="1600" dirty="0"/>
              <a:t>, </a:t>
            </a:r>
            <a:r>
              <a:rPr lang="ta-IN" sz="1600" dirty="0"/>
              <a:t>கணித்தல் போன்றவற்றைப் பயன்படுத்தி கற்றலை அர்த்தமுள்ள செயல்பாடாக மாற்ற </a:t>
            </a:r>
            <a:r>
              <a:rPr lang="ta-IN" sz="1600" dirty="0" smtClean="0"/>
              <a:t>வேண்டியுள்ளது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167814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457200"/>
            <a:ext cx="7772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கதைகள்</a:t>
            </a:r>
            <a:r>
              <a:rPr lang="en-US" sz="1600" dirty="0">
                <a:latin typeface="Arial Unicode MS" panose="020B0604020202020204" pitchFamily="34" charset="-128"/>
              </a:rPr>
              <a:t>, </a:t>
            </a:r>
            <a:r>
              <a:rPr lang="ta-IN" sz="1600" dirty="0"/>
              <a:t>தனியாள் ஆய்வுகள் மற்றும் ஊடக அறிக்கைகள் போன்ற கற்றல் சூழலைக் கொண்டு சமூக வேற்றுமைகள்</a:t>
            </a:r>
            <a:r>
              <a:rPr lang="en-US" sz="1600" dirty="0">
                <a:latin typeface="Arial Unicode MS" panose="020B0604020202020204" pitchFamily="34" charset="-128"/>
              </a:rPr>
              <a:t>, </a:t>
            </a:r>
            <a:r>
              <a:rPr lang="ta-IN" sz="1600" dirty="0"/>
              <a:t>சுற்றுச்சூழல் சிக்கல்கள் மற்றும் முக்கியமான பிரச்சினைகள் பற்றிய </a:t>
            </a:r>
            <a:r>
              <a:rPr lang="ta-IN" sz="1600" dirty="0" smtClean="0"/>
              <a:t>கூர்சிந்தனையை </a:t>
            </a:r>
            <a:r>
              <a:rPr lang="ta-IN" sz="1600" dirty="0"/>
              <a:t>குழந்தைகளிடையே ஏற்படுத்தலாம்</a:t>
            </a:r>
            <a:r>
              <a:rPr lang="en-US" sz="1600" dirty="0" smtClean="0">
                <a:latin typeface="Arial Unicode MS" panose="020B0604020202020204" pitchFamily="34" charset="-128"/>
              </a:rPr>
              <a:t>. </a:t>
            </a:r>
            <a:r>
              <a:rPr lang="ta-IN" sz="1600" dirty="0"/>
              <a:t>அவற்றுள் ஒரு சில </a:t>
            </a:r>
            <a:r>
              <a:rPr lang="ta-IN" sz="1600" dirty="0" smtClean="0"/>
              <a:t>எடுத்துகாட்டுகள் </a:t>
            </a:r>
            <a:r>
              <a:rPr lang="ta-IN" sz="1600" dirty="0"/>
              <a:t>கீழே </a:t>
            </a:r>
            <a:r>
              <a:rPr lang="ta-IN" sz="1600" dirty="0" smtClean="0"/>
              <a:t>கொடுக்கப்பட்டுள்ளன</a:t>
            </a:r>
            <a:r>
              <a:rPr lang="en-US" sz="1600" dirty="0" smtClean="0"/>
              <a:t>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600" dirty="0"/>
          </a:p>
          <a:p>
            <a:pPr algn="just">
              <a:lnSpc>
                <a:spcPct val="150000"/>
              </a:lnSpc>
            </a:pPr>
            <a:r>
              <a:rPr lang="ta-IN" sz="1600" b="1" dirty="0">
                <a:solidFill>
                  <a:srgbClr val="0070C0"/>
                </a:solidFill>
              </a:rPr>
              <a:t>சூழ்நிலையியல் கற்றல் கற்பித்தல் </a:t>
            </a:r>
            <a:r>
              <a:rPr lang="ta-IN" sz="1600" b="1" dirty="0" smtClean="0">
                <a:solidFill>
                  <a:srgbClr val="0070C0"/>
                </a:solidFill>
              </a:rPr>
              <a:t>உத்திகள்</a:t>
            </a:r>
            <a:endParaRPr lang="en-US" sz="1600" b="1" dirty="0" smtClean="0">
              <a:solidFill>
                <a:srgbClr val="0070C0"/>
              </a:solidFill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b="1" dirty="0" smtClean="0">
                <a:solidFill>
                  <a:srgbClr val="BB1580"/>
                </a:solidFill>
              </a:rPr>
              <a:t>செயல்திட்டம் </a:t>
            </a:r>
            <a:endParaRPr lang="en-US" sz="1600" b="1" dirty="0" smtClean="0">
              <a:solidFill>
                <a:srgbClr val="BB1580"/>
              </a:solidFill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b="1" dirty="0" smtClean="0">
                <a:solidFill>
                  <a:srgbClr val="BB1580"/>
                </a:solidFill>
              </a:rPr>
              <a:t>கலந்துரையாடல்</a:t>
            </a:r>
            <a:endParaRPr lang="en-US" sz="1600" b="1" dirty="0" smtClean="0">
              <a:solidFill>
                <a:srgbClr val="BB1580"/>
              </a:solidFill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b="1" dirty="0">
                <a:solidFill>
                  <a:srgbClr val="BB1580"/>
                </a:solidFill>
              </a:rPr>
              <a:t>பரிசோதனைகள் மற்றும் ஆய்வுகள்</a:t>
            </a:r>
            <a:endParaRPr lang="en-US" sz="1600" dirty="0">
              <a:solidFill>
                <a:srgbClr val="BB1580"/>
              </a:solidFill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b="1" dirty="0">
                <a:solidFill>
                  <a:srgbClr val="BB1580"/>
                </a:solidFill>
              </a:rPr>
              <a:t>ஆய்வு மற்றும் </a:t>
            </a:r>
            <a:r>
              <a:rPr lang="ta-IN" sz="1600" b="1" dirty="0" smtClean="0">
                <a:solidFill>
                  <a:srgbClr val="BB1580"/>
                </a:solidFill>
              </a:rPr>
              <a:t>நேர்காணல்</a:t>
            </a:r>
            <a:endParaRPr lang="en-US" sz="1600" dirty="0" smtClean="0">
              <a:solidFill>
                <a:srgbClr val="BB1580"/>
              </a:solidFill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b="1" dirty="0">
                <a:solidFill>
                  <a:srgbClr val="BB1580"/>
                </a:solidFill>
              </a:rPr>
              <a:t>அனுபவத்தைப் பகிர்தல்</a:t>
            </a:r>
            <a:endParaRPr lang="en-US" sz="1600" dirty="0">
              <a:solidFill>
                <a:srgbClr val="BB1580"/>
              </a:solidFill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b="1" dirty="0">
                <a:solidFill>
                  <a:srgbClr val="BB1580"/>
                </a:solidFill>
              </a:rPr>
              <a:t>பாத்திரமேற்று நடித்தல்</a:t>
            </a:r>
            <a:endParaRPr lang="en-US" sz="1600" dirty="0">
              <a:solidFill>
                <a:srgbClr val="BB1580"/>
              </a:solidFill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b="1" dirty="0" smtClean="0">
                <a:solidFill>
                  <a:srgbClr val="BB1580"/>
                </a:solidFill>
              </a:rPr>
              <a:t>களப்பயணம்</a:t>
            </a:r>
            <a:endParaRPr lang="en-US" sz="1600" dirty="0">
              <a:solidFill>
                <a:srgbClr val="BB158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127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381000" y="228600"/>
            <a:ext cx="83058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செயல்திட்டம்</a:t>
            </a:r>
          </a:p>
          <a:p>
            <a:pPr lvl="0" algn="just">
              <a:lnSpc>
                <a:spcPct val="150000"/>
              </a:lnSpc>
            </a:pPr>
            <a:r>
              <a:rPr lang="ta-IN" sz="1400" dirty="0" smtClean="0"/>
              <a:t>உன்னுடைய தாத்தா</a:t>
            </a:r>
            <a:r>
              <a:rPr lang="en-US" sz="1400" dirty="0" smtClean="0"/>
              <a:t>, </a:t>
            </a:r>
            <a:r>
              <a:rPr lang="ta-IN" sz="1400" dirty="0" smtClean="0"/>
              <a:t>பாட்டி மற்றும் பெற்றோர்கள் காலத்தில் உள்ள நீர் இருப்பை கண்டுபிடித்து அவற்றை இன்றைய சூழலுடன் ஒப்பிடுதல்</a:t>
            </a:r>
            <a:r>
              <a:rPr lang="en-US" sz="1400" dirty="0" smtClean="0"/>
              <a:t>.</a:t>
            </a:r>
            <a:endParaRPr lang="ta-IN" sz="1400" dirty="0" smtClean="0"/>
          </a:p>
          <a:p>
            <a:pPr lvl="0" algn="just">
              <a:lnSpc>
                <a:spcPct val="150000"/>
              </a:lnSpc>
            </a:pPr>
            <a:r>
              <a:rPr lang="ta-IN" sz="1400" dirty="0" smtClean="0"/>
              <a:t>உன் வீட்டிற்கு அருகிலோ அல்லது பள்ளிக்கு அருகிலோ ஏரி</a:t>
            </a:r>
            <a:r>
              <a:rPr lang="en-US" sz="1400" dirty="0" smtClean="0"/>
              <a:t>, </a:t>
            </a:r>
            <a:r>
              <a:rPr lang="ta-IN" sz="1400" dirty="0" smtClean="0"/>
              <a:t>கிணறு அல்லது படிக்கிணறு இருந்தால்</a:t>
            </a:r>
            <a:r>
              <a:rPr lang="en-US" sz="1400" dirty="0" smtClean="0"/>
              <a:t>, </a:t>
            </a:r>
            <a:r>
              <a:rPr lang="ta-IN" sz="1400" dirty="0" smtClean="0"/>
              <a:t>அதனை நேரில் சென்று பார்த்து</a:t>
            </a:r>
            <a:r>
              <a:rPr lang="en-US" sz="1400" dirty="0" smtClean="0"/>
              <a:t>, </a:t>
            </a:r>
            <a:r>
              <a:rPr lang="ta-IN" sz="1400" dirty="0" smtClean="0"/>
              <a:t>அதனைப் பற்றிய தகவலைச் சேகரித்தல்.</a:t>
            </a:r>
          </a:p>
          <a:p>
            <a:pPr algn="just">
              <a:lnSpc>
                <a:spcPct val="150000"/>
              </a:lnSpc>
            </a:pPr>
            <a:r>
              <a:rPr lang="ta-IN" sz="1600" b="1" dirty="0" smtClean="0">
                <a:solidFill>
                  <a:srgbClr val="7030A0"/>
                </a:solidFill>
              </a:rPr>
              <a:t>கலந்துரையாடல்</a:t>
            </a:r>
          </a:p>
          <a:p>
            <a:pPr lvl="0" algn="just">
              <a:lnSpc>
                <a:spcPct val="150000"/>
              </a:lnSpc>
            </a:pPr>
            <a:r>
              <a:rPr lang="ta-IN" sz="1400" dirty="0" smtClean="0"/>
              <a:t>நீ இரண்டு நாள்களுக்கு நீர் அருந்தவில்லையெனில் என்ன நடக்கும்</a:t>
            </a:r>
            <a:r>
              <a:rPr lang="en-US" sz="1400" dirty="0" smtClean="0"/>
              <a:t>? </a:t>
            </a:r>
            <a:r>
              <a:rPr lang="ta-IN" sz="1400" dirty="0" smtClean="0"/>
              <a:t>ஒரு சிலர் நீர் அதிகம் அருந்துகிறார்கள் ஏன்</a:t>
            </a:r>
            <a:r>
              <a:rPr lang="en-US" sz="1400" dirty="0" smtClean="0"/>
              <a:t>? </a:t>
            </a:r>
            <a:r>
              <a:rPr lang="ta-IN" sz="1400" dirty="0" smtClean="0"/>
              <a:t>மற்றவர்கள் அவ்வாறு செய்வதில்லை போன்ற கேள்விகள் ஆசிரியர்கள் விவாதத்தை எளிமையாக்கும் பொருட்டு கேட்பதன் மூலம் அனைத்து குழந்தைகளும் தங்களுடைய கருத்துகளைச் சுதந்திரமாக எடுத்துரைக்க ஏதுவாகிறது</a:t>
            </a:r>
            <a:r>
              <a:rPr lang="en-US" sz="1400" dirty="0" smtClean="0"/>
              <a:t>. </a:t>
            </a:r>
            <a:endParaRPr lang="ta-IN" sz="1400" dirty="0" smtClean="0"/>
          </a:p>
          <a:p>
            <a:pPr algn="just">
              <a:lnSpc>
                <a:spcPct val="150000"/>
              </a:lnSpc>
            </a:pPr>
            <a:r>
              <a:rPr lang="ta-IN" sz="1600" b="1" dirty="0" smtClean="0">
                <a:solidFill>
                  <a:srgbClr val="7030A0"/>
                </a:solidFill>
              </a:rPr>
              <a:t>பரிசோதனைகள் மற்றும் ஆய்வுகள்</a:t>
            </a:r>
          </a:p>
          <a:p>
            <a:pPr algn="just"/>
            <a:endParaRPr lang="ta-IN" sz="1600" b="1" dirty="0" smtClean="0"/>
          </a:p>
          <a:p>
            <a:pPr lvl="0"/>
            <a:r>
              <a:rPr lang="ta-IN" sz="1400" dirty="0" smtClean="0"/>
              <a:t>நீரில் மிதக்கும் மற்றும் மூழ்கும் பொருள்கள் யாவை</a:t>
            </a:r>
            <a:r>
              <a:rPr lang="en-US" sz="1400" dirty="0" smtClean="0"/>
              <a:t>?</a:t>
            </a:r>
            <a:endParaRPr lang="ta-IN" sz="1400" dirty="0" smtClean="0"/>
          </a:p>
          <a:p>
            <a:pPr lvl="0"/>
            <a:endParaRPr lang="en-US" sz="1400" dirty="0" smtClean="0"/>
          </a:p>
          <a:p>
            <a:pPr lvl="0"/>
            <a:r>
              <a:rPr lang="ta-IN" sz="1400" dirty="0" smtClean="0"/>
              <a:t>நீரில் கரையும் மற்றும்</a:t>
            </a:r>
            <a:r>
              <a:rPr lang="en-US" sz="1400" dirty="0" smtClean="0"/>
              <a:t>  </a:t>
            </a:r>
            <a:r>
              <a:rPr lang="ta-IN" sz="1400" dirty="0" smtClean="0"/>
              <a:t>கரையாது பொருள்கள் யாவை</a:t>
            </a:r>
            <a:r>
              <a:rPr lang="en-US" sz="1400" dirty="0" smtClean="0"/>
              <a:t>?</a:t>
            </a:r>
          </a:p>
          <a:p>
            <a:pPr algn="just"/>
            <a:endParaRPr lang="ta-IN" sz="1600" b="1" dirty="0" smtClean="0"/>
          </a:p>
          <a:p>
            <a:pPr algn="just"/>
            <a:r>
              <a:rPr lang="ta-IN" sz="1600" b="1" dirty="0" smtClean="0">
                <a:solidFill>
                  <a:srgbClr val="7030A0"/>
                </a:solidFill>
              </a:rPr>
              <a:t>பாத்திரமேற்று நடித்தல்</a:t>
            </a:r>
            <a:endParaRPr lang="en-US" sz="1600" dirty="0" smtClean="0">
              <a:solidFill>
                <a:srgbClr val="7030A0"/>
              </a:solidFill>
            </a:endParaRPr>
          </a:p>
          <a:p>
            <a:pPr algn="just"/>
            <a:endParaRPr lang="ta-IN" sz="1600" b="1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ta-IN" sz="1400" dirty="0" smtClean="0"/>
              <a:t>அனைத்து வீட்டு வேலைகளையும் செய்வதற்காகப் பெண் குழந்தை வீட்டில் இருக்க வேண்டிய சூழல்</a:t>
            </a:r>
            <a:r>
              <a:rPr lang="en-US" sz="1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533400"/>
            <a:ext cx="7696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cs typeface="Arial Unicode MS" panose="020B0604020202020204" pitchFamily="34" charset="-128"/>
            </a:endParaRPr>
          </a:p>
          <a:p>
            <a:endParaRPr lang="en-US" dirty="0">
              <a:cs typeface="Arial Unicode MS" panose="020B0604020202020204" pitchFamily="34" charset="-128"/>
            </a:endParaRPr>
          </a:p>
          <a:p>
            <a:r>
              <a:rPr lang="ta-IN" b="1" dirty="0">
                <a:solidFill>
                  <a:srgbClr val="0070C0"/>
                </a:solidFill>
              </a:rPr>
              <a:t>கற்றல் வளங்கள்</a:t>
            </a:r>
            <a:endParaRPr lang="en-US" dirty="0" smtClean="0">
              <a:solidFill>
                <a:srgbClr val="0070C0"/>
              </a:solidFill>
              <a:cs typeface="Arial Unicode MS" panose="020B0604020202020204" pitchFamily="34" charset="-128"/>
            </a:endParaRPr>
          </a:p>
          <a:p>
            <a:endParaRPr lang="en-US" dirty="0">
              <a:cs typeface="Arial Unicode MS" panose="020B0604020202020204" pitchFamily="34" charset="-128"/>
            </a:endParaRPr>
          </a:p>
          <a:p>
            <a:pPr algn="just">
              <a:lnSpc>
                <a:spcPct val="200000"/>
              </a:lnSpc>
            </a:pPr>
            <a:r>
              <a:rPr lang="ta-IN" sz="1600" dirty="0" smtClean="0"/>
              <a:t>சூழ்நிலையியல் </a:t>
            </a:r>
            <a:r>
              <a:rPr lang="ta-IN" sz="1600" dirty="0"/>
              <a:t>பாடத்தில் கற்றல் கற்பித்தலில் பல கற்றல் வளங்களைப் பயன்படுத்தலாம்</a:t>
            </a:r>
            <a:r>
              <a:rPr lang="en-US" sz="1600" dirty="0">
                <a:latin typeface="Arial Unicode MS" panose="020B0604020202020204" pitchFamily="34" charset="-128"/>
              </a:rPr>
              <a:t>. </a:t>
            </a:r>
            <a:r>
              <a:rPr lang="ta-IN" sz="1600" dirty="0" smtClean="0"/>
              <a:t>உதாரணமாக</a:t>
            </a:r>
            <a:r>
              <a:rPr lang="en-US" sz="1600" dirty="0" smtClean="0"/>
              <a:t>,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பாடநூல்கள்</a:t>
            </a:r>
            <a:endParaRPr lang="en-US" sz="1600" dirty="0" smtClean="0">
              <a:latin typeface="Arial Unicode MS" panose="020B0604020202020204" pitchFamily="34" charset="-128"/>
            </a:endParaRP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ta-IN" sz="1600" dirty="0" smtClean="0">
                <a:latin typeface="Arial Unicode MS" panose="020B0604020202020204" pitchFamily="34" charset="-128"/>
              </a:rPr>
              <a:t>துணைப்</a:t>
            </a:r>
            <a:r>
              <a:rPr lang="ta-IN" sz="1600" dirty="0" smtClean="0"/>
              <a:t> பாடநூல்கள்</a:t>
            </a:r>
            <a:endParaRPr lang="en-US" sz="1600" dirty="0" smtClean="0"/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கணினி </a:t>
            </a:r>
            <a:r>
              <a:rPr lang="ta-IN" sz="1600" dirty="0"/>
              <a:t>தொழில் நுட்பம் சார்ந்த வளங்களான காணொலி</a:t>
            </a:r>
            <a:r>
              <a:rPr lang="en-US" sz="1600" dirty="0">
                <a:latin typeface="Arial Unicode MS" panose="020B0604020202020204" pitchFamily="34" charset="-128"/>
              </a:rPr>
              <a:t>, </a:t>
            </a:r>
            <a:r>
              <a:rPr lang="ta-IN" sz="1600" dirty="0"/>
              <a:t>எழுத்து வடிவம்</a:t>
            </a:r>
            <a:r>
              <a:rPr lang="en-US" sz="1600" dirty="0">
                <a:latin typeface="Arial Unicode MS" panose="020B0604020202020204" pitchFamily="34" charset="-128"/>
              </a:rPr>
              <a:t>, </a:t>
            </a:r>
            <a:r>
              <a:rPr lang="ta-IN" sz="1600" dirty="0"/>
              <a:t>படம்</a:t>
            </a:r>
            <a:r>
              <a:rPr lang="en-US" sz="1600" dirty="0">
                <a:latin typeface="Arial Unicode MS" panose="020B0604020202020204" pitchFamily="34" charset="-128"/>
              </a:rPr>
              <a:t>, </a:t>
            </a:r>
            <a:r>
              <a:rPr lang="ta-IN" sz="1600" dirty="0"/>
              <a:t>அட்டவணை</a:t>
            </a:r>
            <a:r>
              <a:rPr lang="en-US" sz="1600" dirty="0">
                <a:latin typeface="Arial Unicode MS" panose="020B0604020202020204" pitchFamily="34" charset="-128"/>
              </a:rPr>
              <a:t>, </a:t>
            </a:r>
            <a:r>
              <a:rPr lang="ta-IN" sz="1600" dirty="0"/>
              <a:t>கேலிசித்திரம்</a:t>
            </a:r>
            <a:r>
              <a:rPr lang="en-US" sz="1600" dirty="0">
                <a:latin typeface="Arial Unicode MS" panose="020B0604020202020204" pitchFamily="34" charset="-128"/>
              </a:rPr>
              <a:t> (</a:t>
            </a:r>
            <a:r>
              <a:rPr lang="ta-IN" sz="1600" dirty="0" smtClean="0"/>
              <a:t>கார்ட்டுன்</a:t>
            </a:r>
            <a:r>
              <a:rPr lang="en-US" sz="1600" dirty="0" smtClean="0">
                <a:latin typeface="Arial Unicode MS" panose="020B0604020202020204" pitchFamily="34" charset="-128"/>
              </a:rPr>
              <a:t>) 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இயற்கை </a:t>
            </a:r>
            <a:r>
              <a:rPr lang="ta-IN" sz="1600" dirty="0"/>
              <a:t>மற்றும் கட்டமைக்கப்பட்ட </a:t>
            </a:r>
            <a:r>
              <a:rPr lang="ta-IN" sz="1600" dirty="0" smtClean="0"/>
              <a:t>சூழல்கள்</a:t>
            </a:r>
            <a:r>
              <a:rPr lang="en-US" sz="1600" dirty="0" smtClean="0">
                <a:latin typeface="Arial Unicode MS" panose="020B0604020202020204" pitchFamily="34" charset="-128"/>
              </a:rPr>
              <a:t> 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பிற </a:t>
            </a:r>
            <a:r>
              <a:rPr lang="ta-IN" sz="1600" dirty="0"/>
              <a:t>நபர்கள் மற்றும் பிரமுகர்களிடமிருந்து பெறப்படும் தகவல்கள் </a:t>
            </a:r>
            <a:r>
              <a:rPr lang="ta-IN" sz="1600" dirty="0" smtClean="0"/>
              <a:t>போன்றவை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17263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52401"/>
            <a:ext cx="8077200" cy="64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a-IN" sz="1600" dirty="0">
                <a:solidFill>
                  <a:srgbClr val="0070C0"/>
                </a:solidFill>
              </a:rPr>
              <a:t>பாடநூல்கள், </a:t>
            </a:r>
            <a:endParaRPr lang="en-US" sz="1600" dirty="0">
              <a:solidFill>
                <a:srgbClr val="0070C0"/>
              </a:solidFill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சூழ்நிலையியல் பாடநூல்</a:t>
            </a:r>
            <a:r>
              <a:rPr lang="en-US" sz="1600" dirty="0" smtClean="0"/>
              <a:t>,</a:t>
            </a:r>
            <a:r>
              <a:rPr lang="ta-IN" sz="1600" dirty="0" smtClean="0"/>
              <a:t> </a:t>
            </a:r>
            <a:r>
              <a:rPr lang="ta-IN" sz="1600" dirty="0"/>
              <a:t>குழந்தைகளின் உடனடி சுற்றுப்புறத்தில் உள்ள இயற்கை</a:t>
            </a:r>
            <a:r>
              <a:rPr lang="en-US" sz="1600" dirty="0">
                <a:latin typeface="Arial Unicode MS" panose="020B0604020202020204" pitchFamily="34" charset="-128"/>
              </a:rPr>
              <a:t>, </a:t>
            </a:r>
            <a:r>
              <a:rPr lang="ta-IN" sz="1600" dirty="0"/>
              <a:t>பௌதீக</a:t>
            </a:r>
            <a:r>
              <a:rPr lang="en-US" sz="1600" dirty="0">
                <a:latin typeface="Arial Unicode MS" panose="020B0604020202020204" pitchFamily="34" charset="-128"/>
              </a:rPr>
              <a:t>, </a:t>
            </a:r>
            <a:r>
              <a:rPr lang="ta-IN" sz="1600" dirty="0"/>
              <a:t>சமூக மற்றும் </a:t>
            </a:r>
            <a:r>
              <a:rPr lang="ta-IN" sz="1600" dirty="0" smtClean="0"/>
              <a:t>பண்பாட்டுக் கூறுகளை மையமாகக் </a:t>
            </a:r>
            <a:r>
              <a:rPr lang="ta-IN" sz="1600" dirty="0"/>
              <a:t>கொண்டிருப்பது அவசியம்</a:t>
            </a:r>
            <a:r>
              <a:rPr lang="en-US" sz="1600" dirty="0">
                <a:latin typeface="Arial Unicode MS" panose="020B0604020202020204" pitchFamily="34" charset="-128"/>
              </a:rPr>
              <a:t>. </a:t>
            </a:r>
            <a:r>
              <a:rPr lang="ta-IN" sz="1600" dirty="0"/>
              <a:t>அறிவை கட்டமைக்க உதவுவதாக இருக்க வேண்டும்</a:t>
            </a:r>
            <a:r>
              <a:rPr lang="en-US" sz="1600" dirty="0"/>
              <a:t>.</a:t>
            </a:r>
          </a:p>
          <a:p>
            <a:pPr algn="just">
              <a:lnSpc>
                <a:spcPct val="150000"/>
              </a:lnSpc>
            </a:pPr>
            <a:endParaRPr lang="en-US" sz="1600" dirty="0" smtClean="0">
              <a:latin typeface="Arial Unicode MS" panose="020B0604020202020204" pitchFamily="34" charset="-128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குழந்தைகளின் </a:t>
            </a:r>
            <a:r>
              <a:rPr lang="ta-IN" sz="1600" dirty="0"/>
              <a:t>அன்றாட வாழ்க்கையோடு </a:t>
            </a:r>
            <a:r>
              <a:rPr lang="ta-IN" sz="1600" dirty="0" smtClean="0"/>
              <a:t>தொடர்புபடுத்துவதாகவும் </a:t>
            </a:r>
            <a:r>
              <a:rPr lang="ta-IN" sz="1600" dirty="0"/>
              <a:t>ஆராய்ந்து அறியும் வாய்ப்புகளை </a:t>
            </a:r>
            <a:r>
              <a:rPr lang="ta-IN" sz="1600" dirty="0" smtClean="0"/>
              <a:t>உள்ளடக்கியதாகவும் </a:t>
            </a:r>
            <a:r>
              <a:rPr lang="ta-IN" sz="1600" dirty="0"/>
              <a:t>இருக்க வேண்டும்</a:t>
            </a:r>
            <a:r>
              <a:rPr lang="en-US" sz="1600" dirty="0"/>
              <a:t>. </a:t>
            </a:r>
            <a:endParaRPr lang="en-US" sz="1600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600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வரையறைகளையும்</a:t>
            </a:r>
            <a:r>
              <a:rPr lang="ta-IN" sz="1600" dirty="0"/>
              <a:t>, தகவல்களையும் மட்டுமே வலியுறுத்துவதைத் தவிர்க்க வேண்டும்</a:t>
            </a:r>
            <a:r>
              <a:rPr lang="en-US" sz="1600" dirty="0"/>
              <a:t>. </a:t>
            </a:r>
            <a:r>
              <a:rPr lang="ta-IN" sz="1600" dirty="0"/>
              <a:t>ஏனெனில் இது பொருள் உணராமல் கற்பதற்கு மட்டுமே வழிவகுக்கும்</a:t>
            </a:r>
            <a:r>
              <a:rPr lang="en-US" sz="1600" dirty="0"/>
              <a:t>. </a:t>
            </a:r>
            <a:endParaRPr lang="en-US" sz="1600" dirty="0" smtClean="0"/>
          </a:p>
          <a:p>
            <a:pPr marL="285750" indent="-285750" algn="just">
              <a:lnSpc>
                <a:spcPct val="150000"/>
              </a:lnSpc>
            </a:pPr>
            <a:endParaRPr lang="en-US" sz="1600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பாடநூலின் </a:t>
            </a:r>
            <a:r>
              <a:rPr lang="ta-IN" sz="1600" dirty="0"/>
              <a:t>மொழிநடையானது குழந்தைகளின் நிலைக்கேற்ப</a:t>
            </a:r>
            <a:r>
              <a:rPr lang="en-US" sz="1600" dirty="0"/>
              <a:t> /</a:t>
            </a:r>
            <a:r>
              <a:rPr lang="ta-IN" sz="1600" dirty="0"/>
              <a:t>வயதிற்கேற்ப எளிதில் </a:t>
            </a:r>
            <a:r>
              <a:rPr lang="ta-IN" sz="1600" dirty="0" smtClean="0"/>
              <a:t>புரிந்துகொள்ளக் </a:t>
            </a:r>
            <a:r>
              <a:rPr lang="ta-IN" sz="1600" dirty="0"/>
              <a:t>கூடியதாக இருக்க வேண்டும்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4276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152400"/>
            <a:ext cx="7543800" cy="650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a-IN" dirty="0" smtClean="0">
                <a:solidFill>
                  <a:srgbClr val="0070C0"/>
                </a:solidFill>
              </a:rPr>
              <a:t>சூழ்நிலையியல்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ta-IN" dirty="0" smtClean="0">
                <a:solidFill>
                  <a:srgbClr val="0070C0"/>
                </a:solidFill>
              </a:rPr>
              <a:t>பாடநூலானது கீழ்க்காணும் </a:t>
            </a:r>
            <a:r>
              <a:rPr lang="ta-IN" dirty="0">
                <a:solidFill>
                  <a:srgbClr val="0070C0"/>
                </a:solidFill>
              </a:rPr>
              <a:t>ஆறு பாடப்பொருள்களை அடிப்படையாகக் கொண்டுள்ளது</a:t>
            </a:r>
            <a:r>
              <a:rPr lang="en-US" dirty="0">
                <a:solidFill>
                  <a:srgbClr val="0070C0"/>
                </a:solidFill>
                <a:latin typeface="Arial Unicode MS" panose="020B0604020202020204" pitchFamily="34" charset="-128"/>
              </a:rPr>
              <a:t>. </a:t>
            </a:r>
            <a:endParaRPr lang="en-US" dirty="0" smtClean="0">
              <a:solidFill>
                <a:srgbClr val="0070C0"/>
              </a:solidFill>
              <a:latin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70C0"/>
              </a:solidFill>
              <a:latin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ta-IN" sz="1600" dirty="0" smtClean="0">
                <a:solidFill>
                  <a:srgbClr val="BB1580"/>
                </a:solidFill>
              </a:rPr>
              <a:t>குடும்பம் </a:t>
            </a:r>
            <a:r>
              <a:rPr lang="ta-IN" sz="1600" dirty="0">
                <a:solidFill>
                  <a:srgbClr val="BB1580"/>
                </a:solidFill>
              </a:rPr>
              <a:t>மற்றும் நண்பர்கள்</a:t>
            </a:r>
            <a:r>
              <a:rPr lang="en-US" sz="1600" dirty="0">
                <a:solidFill>
                  <a:srgbClr val="BB1580"/>
                </a:solidFill>
                <a:latin typeface="Arial Unicode MS" panose="020B0604020202020204" pitchFamily="34" charset="-128"/>
              </a:rPr>
              <a:t> – </a:t>
            </a:r>
            <a:r>
              <a:rPr lang="ta-IN" sz="1600" dirty="0">
                <a:solidFill>
                  <a:srgbClr val="BB1580"/>
                </a:solidFill>
              </a:rPr>
              <a:t>இது நான்கு கூறுகளைக் கொண்டுள்ளது</a:t>
            </a:r>
            <a:r>
              <a:rPr lang="en-US" sz="1600" dirty="0">
                <a:solidFill>
                  <a:srgbClr val="BB1580"/>
                </a:solidFill>
                <a:latin typeface="Arial Unicode MS" panose="020B0604020202020204" pitchFamily="34" charset="-128"/>
              </a:rPr>
              <a:t>. </a:t>
            </a:r>
            <a:r>
              <a:rPr lang="ta-IN" sz="1600" dirty="0">
                <a:solidFill>
                  <a:srgbClr val="BB1580"/>
                </a:solidFill>
              </a:rPr>
              <a:t>அவை</a:t>
            </a:r>
            <a:r>
              <a:rPr lang="en-US" sz="1600" dirty="0">
                <a:solidFill>
                  <a:srgbClr val="BB1580"/>
                </a:solidFill>
                <a:latin typeface="Arial Unicode MS" panose="020B0604020202020204" pitchFamily="34" charset="-128"/>
              </a:rPr>
              <a:t> 1.1- </a:t>
            </a:r>
            <a:r>
              <a:rPr lang="ta-IN" sz="1600" dirty="0">
                <a:solidFill>
                  <a:srgbClr val="BB1580"/>
                </a:solidFill>
              </a:rPr>
              <a:t>உறவு முறைகள்</a:t>
            </a:r>
            <a:r>
              <a:rPr lang="en-US" sz="1600" dirty="0">
                <a:solidFill>
                  <a:srgbClr val="BB1580"/>
                </a:solidFill>
                <a:latin typeface="Arial Unicode MS" panose="020B0604020202020204" pitchFamily="34" charset="-128"/>
              </a:rPr>
              <a:t>, 1.2- </a:t>
            </a:r>
            <a:r>
              <a:rPr lang="ta-IN" sz="1600" dirty="0">
                <a:solidFill>
                  <a:srgbClr val="BB1580"/>
                </a:solidFill>
              </a:rPr>
              <a:t>வேலை</a:t>
            </a:r>
            <a:r>
              <a:rPr lang="en-US" sz="1600" dirty="0">
                <a:solidFill>
                  <a:srgbClr val="BB1580"/>
                </a:solidFill>
                <a:latin typeface="Arial Unicode MS" panose="020B0604020202020204" pitchFamily="34" charset="-128"/>
              </a:rPr>
              <a:t>, </a:t>
            </a:r>
            <a:r>
              <a:rPr lang="ta-IN" sz="1600" dirty="0">
                <a:solidFill>
                  <a:srgbClr val="BB1580"/>
                </a:solidFill>
              </a:rPr>
              <a:t>விளையாட்டு</a:t>
            </a:r>
            <a:r>
              <a:rPr lang="en-US" sz="1600" dirty="0">
                <a:solidFill>
                  <a:srgbClr val="BB1580"/>
                </a:solidFill>
                <a:latin typeface="Arial Unicode MS" panose="020B0604020202020204" pitchFamily="34" charset="-128"/>
              </a:rPr>
              <a:t>, 1.3. – </a:t>
            </a:r>
            <a:r>
              <a:rPr lang="ta-IN" sz="1600" dirty="0">
                <a:solidFill>
                  <a:srgbClr val="BB1580"/>
                </a:solidFill>
              </a:rPr>
              <a:t>விலங்குகள்</a:t>
            </a:r>
            <a:r>
              <a:rPr lang="en-US" sz="1600" dirty="0">
                <a:solidFill>
                  <a:srgbClr val="BB1580"/>
                </a:solidFill>
                <a:latin typeface="Arial Unicode MS" panose="020B0604020202020204" pitchFamily="34" charset="-128"/>
              </a:rPr>
              <a:t>, 1.4.-   </a:t>
            </a:r>
            <a:r>
              <a:rPr lang="ta-IN" sz="1600" dirty="0">
                <a:solidFill>
                  <a:srgbClr val="BB1580"/>
                </a:solidFill>
              </a:rPr>
              <a:t>தாவரங்கள்</a:t>
            </a:r>
            <a:r>
              <a:rPr lang="en-US" sz="1600" dirty="0">
                <a:solidFill>
                  <a:srgbClr val="BB1580"/>
                </a:solidFill>
                <a:latin typeface="Arial Unicode MS" panose="020B0604020202020204" pitchFamily="34" charset="-128"/>
              </a:rPr>
              <a:t>; </a:t>
            </a:r>
            <a:endParaRPr lang="en-US" sz="1600" dirty="0" smtClean="0">
              <a:solidFill>
                <a:srgbClr val="BB1580"/>
              </a:solidFill>
              <a:latin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ta-IN" sz="1600" dirty="0" smtClean="0">
                <a:solidFill>
                  <a:srgbClr val="BB1580"/>
                </a:solidFill>
              </a:rPr>
              <a:t>உணவு</a:t>
            </a:r>
            <a:endParaRPr lang="en-US" sz="1600" dirty="0" smtClean="0">
              <a:solidFill>
                <a:srgbClr val="BB1580"/>
              </a:solidFill>
              <a:latin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ta-IN" sz="1600" dirty="0" smtClean="0">
                <a:solidFill>
                  <a:srgbClr val="BB1580"/>
                </a:solidFill>
              </a:rPr>
              <a:t>நீர்</a:t>
            </a:r>
            <a:endParaRPr lang="en-US" sz="1600" dirty="0" smtClean="0">
              <a:solidFill>
                <a:srgbClr val="BB1580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ta-IN" sz="1600" dirty="0" smtClean="0">
                <a:solidFill>
                  <a:srgbClr val="BB1580"/>
                </a:solidFill>
              </a:rPr>
              <a:t>வாழுமிடம்</a:t>
            </a:r>
            <a:r>
              <a:rPr lang="en-US" sz="1600" dirty="0">
                <a:solidFill>
                  <a:srgbClr val="BB1580"/>
                </a:solidFill>
                <a:latin typeface="Arial Unicode MS" panose="020B0604020202020204" pitchFamily="34" charset="-128"/>
              </a:rPr>
              <a:t>/</a:t>
            </a:r>
            <a:r>
              <a:rPr lang="ta-IN" sz="1600" dirty="0" smtClean="0">
                <a:solidFill>
                  <a:srgbClr val="BB1580"/>
                </a:solidFill>
              </a:rPr>
              <a:t>உறைவிடம் </a:t>
            </a:r>
            <a:endParaRPr lang="en-US" sz="1600" dirty="0" smtClean="0">
              <a:solidFill>
                <a:srgbClr val="BB1580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ta-IN" sz="1600" dirty="0" smtClean="0">
                <a:solidFill>
                  <a:srgbClr val="BB1580"/>
                </a:solidFill>
              </a:rPr>
              <a:t>போக்குவரத்து </a:t>
            </a:r>
            <a:endParaRPr lang="en-US" sz="1600" dirty="0" smtClean="0">
              <a:solidFill>
                <a:srgbClr val="BB1580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ta-IN" sz="1600" dirty="0" smtClean="0">
                <a:solidFill>
                  <a:srgbClr val="BB1580"/>
                </a:solidFill>
              </a:rPr>
              <a:t>நாம் </a:t>
            </a:r>
            <a:r>
              <a:rPr lang="ta-IN" sz="1600" dirty="0">
                <a:solidFill>
                  <a:srgbClr val="BB1580"/>
                </a:solidFill>
              </a:rPr>
              <a:t>உற்பத்திச் செய்யும் பொருள்கள்</a:t>
            </a:r>
            <a:r>
              <a:rPr lang="en-US" sz="1600" dirty="0" smtClean="0">
                <a:solidFill>
                  <a:srgbClr val="BB1580"/>
                </a:solidFill>
                <a:latin typeface="Arial Unicode MS" panose="020B0604020202020204" pitchFamily="34" charset="-128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600" b="1" dirty="0">
              <a:latin typeface="Arial Unicode MS" panose="020B0604020202020204" pitchFamily="34" charset="-128"/>
            </a:endParaRPr>
          </a:p>
          <a:p>
            <a:pPr algn="just">
              <a:lnSpc>
                <a:spcPct val="150000"/>
              </a:lnSpc>
            </a:pPr>
            <a:r>
              <a:rPr lang="en-US" sz="1600" dirty="0" smtClean="0"/>
              <a:t>	</a:t>
            </a:r>
            <a:r>
              <a:rPr lang="ta-IN" sz="1600" dirty="0" smtClean="0"/>
              <a:t>ஒவ்வொரு பாடக்கருத்தையும்  </a:t>
            </a:r>
            <a:r>
              <a:rPr lang="ta-IN" sz="1600" dirty="0"/>
              <a:t>கற்றுக்கொள்வதற்கான கற்றல் செயல்பாடுகள் குழந்தைகளைக் கவர்வதாகவும்</a:t>
            </a:r>
            <a:r>
              <a:rPr lang="en-US" sz="1600" dirty="0"/>
              <a:t>, </a:t>
            </a:r>
            <a:r>
              <a:rPr lang="ta-IN" sz="1600" dirty="0" smtClean="0"/>
              <a:t>ஆர்வத்தினைத்  தூண்டுவதாகவும்</a:t>
            </a:r>
            <a:r>
              <a:rPr lang="en-US" sz="1600" dirty="0" smtClean="0"/>
              <a:t>, </a:t>
            </a:r>
            <a:r>
              <a:rPr lang="ta-IN" sz="1600" dirty="0" smtClean="0"/>
              <a:t>குழந்தைகள் ஈடுபாட்டுடன் சுதந்திரமாக விவாதிக்கவும்</a:t>
            </a:r>
            <a:r>
              <a:rPr lang="en-US" sz="1600" dirty="0" smtClean="0"/>
              <a:t>, </a:t>
            </a:r>
            <a:r>
              <a:rPr lang="ta-IN" sz="1600" dirty="0" smtClean="0"/>
              <a:t>உணர்வுப் பூர்வமாக புரிந்துக்கொள்ளவும் போதிய வாய்ப்புகள் வழங்கப்பட்டுள்ளன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88701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52400"/>
            <a:ext cx="8534400" cy="618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ta-IN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நீர் என்ற பாடப்பொருளுக்கான கற்றல் நோக்கமும் கற்பித்தல் </a:t>
            </a:r>
            <a:r>
              <a:rPr lang="ta-IN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பரிமாணங்களும்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/>
              <a:t>	 </a:t>
            </a:r>
            <a:r>
              <a:rPr lang="ta-IN" sz="1600" dirty="0" smtClean="0"/>
              <a:t>தொடக்கநிலைக் </a:t>
            </a:r>
            <a:r>
              <a:rPr lang="ta-IN" sz="1600" dirty="0"/>
              <a:t>கல்வியில் சூழ்நிலையியல் கலைத்திட்டத்தில் நீர் என்ற பாடப்பொருள் சேர்க்கப்பட்டுள்ளது</a:t>
            </a:r>
            <a:r>
              <a:rPr lang="en-US" sz="1600" dirty="0"/>
              <a:t>. </a:t>
            </a:r>
            <a:r>
              <a:rPr lang="ta-IN" sz="1600" dirty="0" smtClean="0"/>
              <a:t>நீர் </a:t>
            </a:r>
            <a:r>
              <a:rPr lang="ta-IN" sz="1600" dirty="0"/>
              <a:t>என்ற இப்பாடப்பொருளை பற்றிய புரிதல் </a:t>
            </a:r>
            <a:r>
              <a:rPr lang="ta-IN" sz="1600" dirty="0" smtClean="0"/>
              <a:t>குழந்தைகளிடம் </a:t>
            </a:r>
            <a:r>
              <a:rPr lang="ta-IN" sz="1600" dirty="0"/>
              <a:t>படிப்படியாக விரிவடையும் வண்ணம்</a:t>
            </a:r>
            <a:r>
              <a:rPr lang="en-US" sz="1600" dirty="0"/>
              <a:t>, </a:t>
            </a:r>
            <a:r>
              <a:rPr lang="ta-IN" sz="1600" dirty="0"/>
              <a:t>கீழ்க்காணும் கருத்துகளின் அடிப்படையில் கலைத்திட்டம் வடிவமைக்கப்பட்டுள்ளது</a:t>
            </a:r>
            <a:r>
              <a:rPr lang="en-US" sz="1600" dirty="0"/>
              <a:t>. </a:t>
            </a:r>
            <a:r>
              <a:rPr lang="en-US" sz="1600" dirty="0" smtClean="0"/>
              <a:t> </a:t>
            </a:r>
            <a:endParaRPr lang="en-US" sz="1600" dirty="0">
              <a:solidFill>
                <a:srgbClr val="0070C0"/>
              </a:solidFill>
            </a:endParaRP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 smtClean="0">
              <a:solidFill>
                <a:srgbClr val="0070C0"/>
              </a:solidFill>
            </a:endParaRPr>
          </a:p>
          <a:p>
            <a:pPr marL="285750" marR="0" lvl="0" indent="-2857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ta-IN" sz="1600" b="1" dirty="0" smtClean="0">
                <a:solidFill>
                  <a:srgbClr val="BB1580"/>
                </a:solidFill>
              </a:rPr>
              <a:t>தான்</a:t>
            </a:r>
            <a:r>
              <a:rPr lang="en-US" sz="1600" b="1" dirty="0">
                <a:solidFill>
                  <a:srgbClr val="BB1580"/>
                </a:solidFill>
              </a:rPr>
              <a:t>, </a:t>
            </a:r>
            <a:r>
              <a:rPr lang="ta-IN" sz="1600" b="1" dirty="0">
                <a:solidFill>
                  <a:srgbClr val="BB1580"/>
                </a:solidFill>
              </a:rPr>
              <a:t>தன் குடும்பம் என்ற அளவில்</a:t>
            </a:r>
            <a:r>
              <a:rPr lang="en-US" sz="1600" b="1" dirty="0">
                <a:solidFill>
                  <a:srgbClr val="BB1580"/>
                </a:solidFill>
              </a:rPr>
              <a:t> </a:t>
            </a:r>
            <a:r>
              <a:rPr lang="en-US" sz="1600" dirty="0"/>
              <a:t>(</a:t>
            </a:r>
            <a:r>
              <a:rPr lang="ta-IN" sz="1600" dirty="0"/>
              <a:t>தனக்கும்</a:t>
            </a:r>
            <a:r>
              <a:rPr lang="en-US" sz="1600" dirty="0"/>
              <a:t>, </a:t>
            </a:r>
            <a:r>
              <a:rPr lang="ta-IN" sz="1600" dirty="0"/>
              <a:t>தன் குடும்பத்திற்கான நீர் தேவை</a:t>
            </a:r>
            <a:r>
              <a:rPr lang="en-US" sz="1600" dirty="0"/>
              <a:t>, </a:t>
            </a:r>
            <a:r>
              <a:rPr lang="ta-IN" sz="1600" dirty="0"/>
              <a:t>தனது வீட்டின் நீர் பயன்பாடு மற்றும் சேமித்தலின் அவசியத்தைப் புரிந்துக்கொள்ளுதல்</a:t>
            </a:r>
            <a:r>
              <a:rPr lang="en-US" sz="1600" dirty="0" smtClean="0"/>
              <a:t>)</a:t>
            </a:r>
          </a:p>
          <a:p>
            <a:pPr marL="285750" marR="0" lvl="0" indent="-2857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sz="1600" dirty="0" smtClean="0"/>
          </a:p>
          <a:p>
            <a:pPr marL="285750" marR="0" lvl="0" indent="-2857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600" dirty="0" smtClean="0"/>
              <a:t> </a:t>
            </a:r>
            <a:r>
              <a:rPr lang="ta-IN" sz="1600" b="1" dirty="0">
                <a:solidFill>
                  <a:srgbClr val="BB1580"/>
                </a:solidFill>
              </a:rPr>
              <a:t>தன் வாழிடம்</a:t>
            </a:r>
            <a:r>
              <a:rPr lang="en-US" sz="1600" b="1" dirty="0">
                <a:solidFill>
                  <a:srgbClr val="BB1580"/>
                </a:solidFill>
              </a:rPr>
              <a:t>, </a:t>
            </a:r>
            <a:r>
              <a:rPr lang="ta-IN" sz="1600" b="1" dirty="0">
                <a:solidFill>
                  <a:srgbClr val="BB1580"/>
                </a:solidFill>
              </a:rPr>
              <a:t>அருகமைப்பகுதி</a:t>
            </a:r>
            <a:r>
              <a:rPr lang="en-US" sz="1600" b="1" dirty="0">
                <a:solidFill>
                  <a:srgbClr val="BB1580"/>
                </a:solidFill>
              </a:rPr>
              <a:t> </a:t>
            </a:r>
            <a:r>
              <a:rPr lang="en-US" sz="1600" dirty="0"/>
              <a:t>(</a:t>
            </a:r>
            <a:r>
              <a:rPr lang="ta-IN" sz="1600" dirty="0" smtClean="0"/>
              <a:t>அருகில் </a:t>
            </a:r>
            <a:r>
              <a:rPr lang="ta-IN" sz="1600" dirty="0"/>
              <a:t>உள்ள நீர் ஆதாரங்களைக் கண்டுப்பிடித்தல்</a:t>
            </a:r>
            <a:r>
              <a:rPr lang="en-US" sz="1600" dirty="0"/>
              <a:t>, </a:t>
            </a:r>
            <a:r>
              <a:rPr lang="ta-IN" sz="1600" dirty="0"/>
              <a:t>நீர் பயன்பாட்டில் பாலினம் மற்றும் பிற பாரபட்சமான நடைமுறைகளை அறிதல்</a:t>
            </a:r>
            <a:r>
              <a:rPr lang="en-US" sz="1600" dirty="0"/>
              <a:t>, </a:t>
            </a:r>
            <a:r>
              <a:rPr lang="ta-IN" sz="1600" dirty="0" smtClean="0"/>
              <a:t>அருகில் </a:t>
            </a:r>
            <a:r>
              <a:rPr lang="ta-IN" sz="1600" dirty="0"/>
              <a:t>உள்ள நீர் சார்ந்த பிரச்சினைகள்</a:t>
            </a:r>
            <a:r>
              <a:rPr lang="en-US" sz="1600" dirty="0"/>
              <a:t>) </a:t>
            </a:r>
            <a:endParaRPr lang="en-US" sz="1600" dirty="0" smtClean="0"/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 smtClean="0"/>
          </a:p>
          <a:p>
            <a:pPr marL="285750" marR="0" lvl="0" indent="-2857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ta-IN" sz="1600" b="1" dirty="0" smtClean="0">
                <a:solidFill>
                  <a:srgbClr val="BB1580"/>
                </a:solidFill>
              </a:rPr>
              <a:t>விரிவான </a:t>
            </a:r>
            <a:r>
              <a:rPr lang="ta-IN" sz="1600" b="1" dirty="0">
                <a:solidFill>
                  <a:srgbClr val="BB1580"/>
                </a:solidFill>
              </a:rPr>
              <a:t>அளவில்</a:t>
            </a:r>
            <a:r>
              <a:rPr lang="en-US" sz="1600" b="1" dirty="0">
                <a:solidFill>
                  <a:srgbClr val="BB1580"/>
                </a:solidFill>
              </a:rPr>
              <a:t> </a:t>
            </a:r>
            <a:r>
              <a:rPr lang="en-US" sz="1600" dirty="0"/>
              <a:t>(</a:t>
            </a:r>
            <a:r>
              <a:rPr lang="ta-IN" sz="1600" dirty="0"/>
              <a:t>இயற்கை வளங்களின் மீதான உரிமை யாருக்குள்ளது</a:t>
            </a:r>
            <a:r>
              <a:rPr lang="en-US" sz="1600" dirty="0"/>
              <a:t>? </a:t>
            </a:r>
            <a:r>
              <a:rPr lang="ta-IN" sz="1600" dirty="0"/>
              <a:t>நீர் மாசுபாட்டால் மற்ற உயிரினங்களுக்கு ஏற்படும் விளைவுகள் நீர் வளம் பற்றிய </a:t>
            </a:r>
            <a:r>
              <a:rPr lang="ta-IN" sz="1600" dirty="0" smtClean="0"/>
              <a:t>வரலாற்றுத் </a:t>
            </a:r>
            <a:r>
              <a:rPr lang="ta-IN" sz="1600" dirty="0"/>
              <a:t>தடங்களை அறிதல்</a:t>
            </a:r>
            <a:r>
              <a:rPr lang="en-US" sz="1600" dirty="0"/>
              <a:t>, </a:t>
            </a:r>
            <a:r>
              <a:rPr lang="ta-IN" sz="1600" dirty="0" smtClean="0"/>
              <a:t>பழைமையான </a:t>
            </a:r>
            <a:r>
              <a:rPr lang="ta-IN" sz="1600" dirty="0"/>
              <a:t>மற்றும் நவீன நீர் பாதுகாப்பு முறைகள் </a:t>
            </a:r>
            <a:r>
              <a:rPr lang="ta-IN" sz="1600" dirty="0" smtClean="0"/>
              <a:t>பற்றித் தெரிந்து </a:t>
            </a:r>
            <a:r>
              <a:rPr lang="ta-IN" sz="1600" dirty="0"/>
              <a:t>கொள்ளுதல்)</a:t>
            </a:r>
            <a:r>
              <a:rPr lang="en-US" sz="1600" dirty="0"/>
              <a:t>. </a:t>
            </a:r>
            <a:endParaRPr lang="en-US" sz="20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978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8458200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ta-IN" sz="20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	மேலும்</a:t>
            </a:r>
            <a:r>
              <a:rPr lang="en-US" sz="2000" dirty="0">
                <a:solidFill>
                  <a:srgbClr val="0070C0"/>
                </a:solidFill>
                <a:latin typeface="Arial Unicode MS" panose="020B0604020202020204" pitchFamily="34" charset="-128"/>
                <a:ea typeface="Times New Roman" panose="02020603050405020304" pitchFamily="18" charset="0"/>
              </a:rPr>
              <a:t>, </a:t>
            </a:r>
            <a:r>
              <a:rPr lang="ta-IN" dirty="0" smtClean="0">
                <a:solidFill>
                  <a:srgbClr val="0070C0"/>
                </a:solidFill>
              </a:rPr>
              <a:t>இப்பாடப்பொரு</a:t>
            </a:r>
            <a:r>
              <a:rPr lang="ta-IN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ள்</a:t>
            </a:r>
            <a:r>
              <a:rPr lang="en-US" sz="2000" dirty="0">
                <a:solidFill>
                  <a:srgbClr val="0070C0"/>
                </a:solidFill>
              </a:rPr>
              <a:t>,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5715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ta-IN" sz="16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உற்றுநோக்கல்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,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பரிசோதித்தல்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,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அளவிடுதல்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,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மதிப்பிடுதல் மற்றும் கண்டறிதல் போன்ற </a:t>
            </a:r>
            <a:r>
              <a:rPr lang="ta-IN" sz="16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பல</a:t>
            </a:r>
            <a:r>
              <a:rPr lang="en-US" sz="16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ta-IN" sz="16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செயல்திறன்கள்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உருவாவதற்கான வாய்ப்புகளை உள்ளடக்கியதாக உள்ளது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. </a:t>
            </a:r>
            <a:endParaRPr lang="en-US" sz="1600" dirty="0" smtClean="0">
              <a:latin typeface="Arial Unicode MS" panose="020B0604020202020204" pitchFamily="34" charset="-128"/>
              <a:ea typeface="Times New Roman" panose="02020603050405020304" pitchFamily="18" charset="0"/>
            </a:endParaRPr>
          </a:p>
          <a:p>
            <a:pPr marL="342900" marR="0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sz="1600" dirty="0" smtClean="0">
              <a:latin typeface="Arial Unicode MS" panose="020B0604020202020204" pitchFamily="34" charset="-128"/>
              <a:ea typeface="Times New Roman" panose="02020603050405020304" pitchFamily="18" charset="0"/>
            </a:endParaRPr>
          </a:p>
          <a:p>
            <a:pPr marL="342900" marR="0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ta-IN" sz="16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குழந்தைகளின்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அன்றாட வாழ்வில் நீர் சார்ந்து ஏற்படும் பிரச்சினைகளையும்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,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அவர்கள் சமூதாய அக்கறையுடன் திறம்பட கையாள்வதற்கான வழிகளையும் பிரதிபலிக்கக் கூடியதாக உள்ளது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. </a:t>
            </a:r>
            <a:endParaRPr lang="en-US" sz="1600" dirty="0" smtClean="0">
              <a:latin typeface="Arial Unicode MS" panose="020B0604020202020204" pitchFamily="34" charset="-128"/>
              <a:ea typeface="Times New Roman" panose="02020603050405020304" pitchFamily="18" charset="0"/>
            </a:endParaRPr>
          </a:p>
          <a:p>
            <a:pPr marL="342900" marR="0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sz="1600" dirty="0">
              <a:latin typeface="Arial Unicode MS" panose="020B0604020202020204" pitchFamily="34" charset="-128"/>
              <a:ea typeface="Times New Roman" panose="02020603050405020304" pitchFamily="18" charset="0"/>
            </a:endParaRPr>
          </a:p>
          <a:p>
            <a:pPr marL="342900" marR="0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Arial Unicode MS" panose="020B0604020202020204" pitchFamily="34" charset="-128"/>
                <a:ea typeface="Times New Roman" panose="02020603050405020304" pitchFamily="18" charset="0"/>
              </a:rPr>
              <a:t>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நீர் என்ற இக்கருத்தின் மூலம் பலதுறைகளை ஒன்றுடன் ஒன்று </a:t>
            </a:r>
            <a:r>
              <a:rPr lang="ta-IN" sz="16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தொடர்புபடுத்தி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விவரிக்கப்பட்டுள்ள விதம்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,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மற்ற </a:t>
            </a:r>
            <a:r>
              <a:rPr lang="ta-IN" sz="16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கலைத்திட்டப்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பகுதிகளை உள்ளடக்கிய சூழ்நிலையியல் கற்றலில் பல்வேறு செயல்திறன்களைப் புரிந்துக்கொண்டு மேம்படுத்துவதற்கு ஏதுவாக அமைகிறது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  <a:cs typeface="Latha" panose="020B0604020202020204" pitchFamily="34" charset="0"/>
              </a:rPr>
              <a:t>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468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3400"/>
            <a:ext cx="7924800" cy="6096000"/>
          </a:xfrm>
        </p:spPr>
        <p:txBody>
          <a:bodyPr>
            <a:normAutofit fontScale="85000" lnSpcReduction="10000"/>
          </a:bodyPr>
          <a:lstStyle/>
          <a:p>
            <a:pPr marL="0" lvl="0" indent="0" algn="ctr">
              <a:buNone/>
            </a:pPr>
            <a:r>
              <a:rPr lang="en-US" sz="4100" b="1" dirty="0" smtClean="0"/>
              <a:t>     </a:t>
            </a:r>
            <a:r>
              <a:rPr lang="ta-IN" sz="3300" b="1" dirty="0" smtClean="0">
                <a:solidFill>
                  <a:srgbClr val="0070C0"/>
                </a:solidFill>
              </a:rPr>
              <a:t>அறிமுகம்</a:t>
            </a:r>
            <a:endParaRPr lang="en-US" sz="3800" b="1" dirty="0" smtClean="0">
              <a:solidFill>
                <a:srgbClr val="0070C0"/>
              </a:solidFill>
            </a:endParaRPr>
          </a:p>
          <a:p>
            <a:pPr algn="just">
              <a:lnSpc>
                <a:spcPct val="170000"/>
              </a:lnSpc>
              <a:buNone/>
            </a:pPr>
            <a:r>
              <a:rPr lang="ta-IN" sz="1900" dirty="0" smtClean="0"/>
              <a:t>	தொடக்கநிலைக் கல்வியில், </a:t>
            </a:r>
            <a:r>
              <a:rPr lang="ta-IN" sz="1900" dirty="0"/>
              <a:t>சூழ்நிலையியல் </a:t>
            </a:r>
            <a:r>
              <a:rPr lang="ta-IN" sz="1900" dirty="0" smtClean="0"/>
              <a:t>பாடக் </a:t>
            </a:r>
            <a:r>
              <a:rPr lang="ta-IN" sz="1900" dirty="0"/>
              <a:t>கற்றல் </a:t>
            </a:r>
            <a:r>
              <a:rPr lang="ta-IN" sz="1900" dirty="0" smtClean="0"/>
              <a:t>கற்பித்தல் செயலில் மேற்கொள்ள </a:t>
            </a:r>
            <a:r>
              <a:rPr lang="ta-IN" sz="1900" dirty="0"/>
              <a:t>வேண்டிய பல்வேறு </a:t>
            </a:r>
            <a:r>
              <a:rPr lang="ta-IN" sz="1900" dirty="0" smtClean="0"/>
              <a:t>கூறுகள்  இக்கட்டகத்தில்  எடுத்துரைக்கப்பட்டுள்ளன</a:t>
            </a:r>
            <a:r>
              <a:rPr lang="en-US" sz="1900" dirty="0" smtClean="0"/>
              <a:t>. </a:t>
            </a:r>
            <a:endParaRPr lang="ta-IN" sz="1900" dirty="0" smtClean="0"/>
          </a:p>
          <a:p>
            <a:pPr algn="just">
              <a:lnSpc>
                <a:spcPct val="170000"/>
              </a:lnSpc>
              <a:buNone/>
            </a:pPr>
            <a:r>
              <a:rPr lang="ta-IN" sz="1900" dirty="0" smtClean="0"/>
              <a:t>அவை பின் வருமாறு:</a:t>
            </a:r>
            <a:endParaRPr lang="en-US" sz="1900" dirty="0" smtClean="0"/>
          </a:p>
          <a:p>
            <a:pPr lvl="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ta-IN" sz="1900" dirty="0" smtClean="0"/>
              <a:t>கட்டகத்தின் </a:t>
            </a:r>
            <a:r>
              <a:rPr lang="ta-IN" sz="1900" dirty="0"/>
              <a:t>கற்றல் நோக்கங்கள்</a:t>
            </a:r>
            <a:endParaRPr lang="en-US" sz="1900" dirty="0"/>
          </a:p>
          <a:p>
            <a:pPr lvl="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ta-IN" sz="1900" dirty="0" smtClean="0"/>
              <a:t>தொடக்கநிலைக் </a:t>
            </a:r>
            <a:r>
              <a:rPr lang="ta-IN" sz="1900" dirty="0"/>
              <a:t>கல்வியில், சூழ்நிலையியல் கற்பித்தலில் பாடத்தின் தன்மை</a:t>
            </a:r>
            <a:r>
              <a:rPr lang="en-US" sz="1900" dirty="0"/>
              <a:t>, </a:t>
            </a:r>
            <a:r>
              <a:rPr lang="ta-IN" sz="1900" dirty="0"/>
              <a:t>நிலை</a:t>
            </a:r>
            <a:r>
              <a:rPr lang="en-US" sz="1900" dirty="0"/>
              <a:t>, </a:t>
            </a:r>
            <a:r>
              <a:rPr lang="ta-IN" sz="1900" dirty="0"/>
              <a:t>மற்றும் கலைத்திட்ட எதிர்பார்ப்புகள்</a:t>
            </a:r>
            <a:endParaRPr lang="en-US" sz="1900" dirty="0"/>
          </a:p>
          <a:p>
            <a:pPr lvl="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ta-IN" sz="1900" dirty="0"/>
              <a:t>சூழ்நிலையியலின் கற்றல் விளைவுகள் மற்றும் கற்பித்தல் அணுகுமுறைகள்</a:t>
            </a:r>
            <a:r>
              <a:rPr lang="en-US" sz="1900" dirty="0"/>
              <a:t>.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ta-IN" sz="1900" dirty="0" smtClean="0"/>
              <a:t>கற்பித்தல் அணுகுமுறைகளை விவரிப்பதற்காக</a:t>
            </a:r>
            <a:r>
              <a:rPr lang="en-US" sz="1900" dirty="0" smtClean="0"/>
              <a:t> ‘</a:t>
            </a:r>
            <a:r>
              <a:rPr lang="ta-IN" sz="1900" dirty="0"/>
              <a:t>நீர்</a:t>
            </a:r>
            <a:r>
              <a:rPr lang="en-US" sz="1900" dirty="0"/>
              <a:t>’  </a:t>
            </a:r>
            <a:r>
              <a:rPr lang="ta-IN" sz="1900" dirty="0"/>
              <a:t>என்ற பாடப்பொருள் உதாரணமாக </a:t>
            </a:r>
            <a:r>
              <a:rPr lang="ta-IN" sz="1900" dirty="0" smtClean="0"/>
              <a:t>எடுத்துக் கொள்ளப்பட்டிருக்கிறது</a:t>
            </a:r>
            <a:r>
              <a:rPr lang="en-US" sz="1900" dirty="0" smtClean="0"/>
              <a:t>.</a:t>
            </a:r>
          </a:p>
          <a:p>
            <a:pPr marL="0" lvl="0" indent="0" algn="just">
              <a:lnSpc>
                <a:spcPct val="170000"/>
              </a:lnSpc>
              <a:buNone/>
            </a:pPr>
            <a:endParaRPr lang="en-US" dirty="0"/>
          </a:p>
          <a:p>
            <a:pPr lvl="0" algn="just">
              <a:lnSpc>
                <a:spcPct val="170000"/>
              </a:lnSpc>
            </a:pPr>
            <a:endParaRPr lang="en-US" dirty="0" smtClean="0"/>
          </a:p>
          <a:p>
            <a:pPr lvl="0" algn="just">
              <a:lnSpc>
                <a:spcPct val="170000"/>
              </a:lnSpc>
            </a:pPr>
            <a:endParaRPr lang="en-US" dirty="0"/>
          </a:p>
          <a:p>
            <a:pPr lvl="0" algn="just">
              <a:lnSpc>
                <a:spcPct val="170000"/>
              </a:lnSpc>
            </a:pPr>
            <a:endParaRPr lang="en-US" dirty="0" smtClean="0"/>
          </a:p>
          <a:p>
            <a:pPr lvl="0" algn="just">
              <a:lnSpc>
                <a:spcPct val="170000"/>
              </a:lnSpc>
            </a:pPr>
            <a:endParaRPr lang="en-US" dirty="0"/>
          </a:p>
          <a:p>
            <a:pPr lvl="0" algn="just">
              <a:lnSpc>
                <a:spcPct val="170000"/>
              </a:lnSpc>
            </a:pPr>
            <a:endParaRPr lang="en-US" dirty="0" smtClean="0"/>
          </a:p>
          <a:p>
            <a:pPr lvl="0" algn="just">
              <a:lnSpc>
                <a:spcPct val="170000"/>
              </a:lnSpc>
            </a:pPr>
            <a:endParaRPr lang="en-US" dirty="0"/>
          </a:p>
          <a:p>
            <a:pPr lvl="0" algn="just">
              <a:lnSpc>
                <a:spcPct val="170000"/>
              </a:lnSpc>
            </a:pPr>
            <a:endParaRPr lang="en-US" dirty="0" smtClean="0"/>
          </a:p>
          <a:p>
            <a:pPr lvl="0" algn="just">
              <a:lnSpc>
                <a:spcPct val="170000"/>
              </a:lnSpc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570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38072"/>
            <a:ext cx="8153400" cy="642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</a:pPr>
            <a:r>
              <a:rPr lang="en-US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 Unicode MS" panose="020B0604020202020204" pitchFamily="34" charset="-128"/>
              </a:rPr>
              <a:t>				</a:t>
            </a:r>
          </a:p>
          <a:p>
            <a:pPr marL="228600" algn="just"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Times New Roman" panose="02020603050405020304" pitchFamily="18" charset="0"/>
              <a:cs typeface="Arial Unicode MS" panose="020B0604020202020204" pitchFamily="34" charset="-128"/>
            </a:endParaRPr>
          </a:p>
          <a:p>
            <a:pPr marL="228600" algn="just">
              <a:lnSpc>
                <a:spcPct val="115000"/>
              </a:lnSpc>
            </a:pPr>
            <a:r>
              <a:rPr lang="en-US" sz="2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 Unicode MS" panose="020B0604020202020204" pitchFamily="34" charset="-128"/>
              </a:rPr>
              <a:t>			</a:t>
            </a:r>
            <a:r>
              <a:rPr lang="ta-IN" sz="24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சிந்திப்போம்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286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286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ta-IN" sz="16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நீரை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ஒரு பாடப்பொருளாக எடுத்துக் கொண்டால்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,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சூழ்நிலையியலில் ஒருங்கிணைந்த கண்ணோட்டத்தினை உருவாக்க வேறு எந்தெந்த கருத்துகளையும்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,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பிரச்சினைகளையும் கருத்தில் கொள்ள வேண்டும்</a:t>
            </a:r>
            <a:r>
              <a:rPr lang="en-US" sz="1600" dirty="0" smtClean="0">
                <a:latin typeface="Arial Unicode MS" panose="020B0604020202020204" pitchFamily="34" charset="-128"/>
                <a:ea typeface="Times New Roman" panose="02020603050405020304" pitchFamily="18" charset="0"/>
              </a:rPr>
              <a:t>?</a:t>
            </a: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நீருடன் தொடர்புடைய கருத்துகளையும்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,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பிரச்சினைகளையும் மன வரைபடம் வாயிலாகப் பட்டியலிடு</a:t>
            </a:r>
            <a:r>
              <a:rPr lang="en-US" sz="1600" dirty="0" smtClean="0">
                <a:latin typeface="Arial Unicode MS" panose="020B0604020202020204" pitchFamily="34" charset="-128"/>
                <a:ea typeface="Times New Roman" panose="02020603050405020304" pitchFamily="18" charset="0"/>
              </a:rPr>
              <a:t>. </a:t>
            </a:r>
            <a:r>
              <a:rPr lang="ta-IN" sz="16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எடுத்துக்காட்டாக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,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ஒரு மனவரைபடம் கீழே கொடுக்கப்பட்டுள்ளது</a:t>
            </a:r>
            <a:r>
              <a:rPr lang="en-US" sz="1600" dirty="0" smtClean="0">
                <a:latin typeface="Arial Unicode MS" panose="020B0604020202020204" pitchFamily="34" charset="-128"/>
                <a:ea typeface="Times New Roman" panose="02020603050405020304" pitchFamily="18" charset="0"/>
              </a:rPr>
              <a:t>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இப்பாடப்பொருள் வேறு </a:t>
            </a:r>
            <a:r>
              <a:rPr lang="ta-IN" sz="16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எந்தெந்தப்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பாடப்பிரிவுகளில் இருந்து பெறப்படுகிறது</a:t>
            </a:r>
            <a:r>
              <a:rPr lang="en-US" sz="1600" dirty="0" smtClean="0">
                <a:latin typeface="Arial Unicode MS" panose="020B0604020202020204" pitchFamily="34" charset="-128"/>
                <a:ea typeface="Times New Roman" panose="02020603050405020304" pitchFamily="18" charset="0"/>
              </a:rPr>
              <a:t>?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இப்பாடப்பொருளை சூழ்நிலையியலின் மற்ற கருத்துகளுடன் தொடர்புபடுத்த முடியுமா</a:t>
            </a:r>
            <a:r>
              <a:rPr lang="en-US" sz="1600" dirty="0" smtClean="0">
                <a:latin typeface="Arial Unicode MS" panose="020B0604020202020204" pitchFamily="34" charset="-128"/>
                <a:ea typeface="Times New Roman" panose="02020603050405020304" pitchFamily="18" charset="0"/>
              </a:rPr>
              <a:t>?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சூழ்நிலையியலில் ஒருங்கிணைந்த கண்ணோட்டத்தை உன்னால் காண முடிகிறதா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? </a:t>
            </a:r>
            <a:r>
              <a:rPr lang="ta-IN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எவ்வாறு</a:t>
            </a:r>
            <a:r>
              <a:rPr lang="en-US" sz="16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?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8600"/>
            <a:ext cx="1676400" cy="1676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1913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990600" y="1219200"/>
          <a:ext cx="78486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81200" y="6858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a-IN" sz="24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ta-IN" sz="2400" dirty="0" smtClean="0">
                <a:solidFill>
                  <a:srgbClr val="BB158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மனவரைபடம்</a:t>
            </a:r>
            <a:endParaRPr lang="en-US" sz="2400" dirty="0">
              <a:solidFill>
                <a:srgbClr val="BB158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489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800"/>
            <a:ext cx="830580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a-IN" b="1" dirty="0" smtClean="0">
                <a:solidFill>
                  <a:srgbClr val="0070C0"/>
                </a:solidFill>
              </a:rPr>
              <a:t>கற்றல் அனுபவங்களைத் திட்டமிடல் மற்றும் உருவாக்குதல்</a:t>
            </a:r>
          </a:p>
          <a:p>
            <a:endParaRPr lang="ta-IN" b="1" dirty="0" smtClean="0"/>
          </a:p>
          <a:p>
            <a:pPr marL="1257300" lvl="2" indent="-342900">
              <a:buAutoNum type="arabicPeriod"/>
            </a:pPr>
            <a:r>
              <a:rPr lang="ta-IN" b="1" dirty="0" smtClean="0">
                <a:solidFill>
                  <a:srgbClr val="FF0000"/>
                </a:solidFill>
              </a:rPr>
              <a:t>நீர்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ta-IN" b="1" dirty="0" smtClean="0">
                <a:solidFill>
                  <a:srgbClr val="FF0000"/>
                </a:solidFill>
              </a:rPr>
              <a:t>இருப்பு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ta-IN" b="1" dirty="0" smtClean="0">
                <a:solidFill>
                  <a:srgbClr val="FF0000"/>
                </a:solidFill>
              </a:rPr>
              <a:t>எளிதில் கிடைக்கும் நிலை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ta-IN" b="1" dirty="0" smtClean="0">
                <a:solidFill>
                  <a:srgbClr val="FF0000"/>
                </a:solidFill>
              </a:rPr>
              <a:t>பகிர்மானம்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ta-IN" b="1" dirty="0" smtClean="0">
              <a:solidFill>
                <a:srgbClr val="FF0000"/>
              </a:solidFill>
            </a:endParaRPr>
          </a:p>
          <a:p>
            <a:r>
              <a:rPr lang="ta-IN" b="1" dirty="0" smtClean="0">
                <a:solidFill>
                  <a:srgbClr val="00B050"/>
                </a:solidFill>
              </a:rPr>
              <a:t>செயல்பாடு</a:t>
            </a:r>
            <a:r>
              <a:rPr lang="en-US" b="1" dirty="0" smtClean="0">
                <a:solidFill>
                  <a:srgbClr val="00B050"/>
                </a:solidFill>
              </a:rPr>
              <a:t> 1:</a:t>
            </a:r>
            <a:endParaRPr lang="en-US" dirty="0" smtClean="0">
              <a:solidFill>
                <a:srgbClr val="00B05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ta-IN" sz="1600" dirty="0" smtClean="0"/>
              <a:t>உங்கள் வீட்டிற்கு எங்கிருந்து நீர் கிடைக்கிறது</a:t>
            </a:r>
            <a:r>
              <a:rPr lang="en-US" sz="1600" dirty="0" smtClean="0"/>
              <a:t>? </a:t>
            </a:r>
            <a:r>
              <a:rPr lang="ta-IN" sz="1600" dirty="0" smtClean="0"/>
              <a:t>என்று குழந்தைகளிடம் கேளுங்கள்</a:t>
            </a:r>
            <a:r>
              <a:rPr lang="en-US" sz="1600" dirty="0" smtClean="0"/>
              <a:t>. </a:t>
            </a:r>
            <a:r>
              <a:rPr lang="ta-IN" sz="1600" dirty="0" smtClean="0"/>
              <a:t>அவர்கள் ஒவ்வொருவரும் கூறும் பதில்களைக் கரும்பலகையில் எழுதுங்கள்</a:t>
            </a:r>
            <a:r>
              <a:rPr lang="en-US" sz="1600" dirty="0" smtClean="0"/>
              <a:t>. </a:t>
            </a:r>
            <a:r>
              <a:rPr lang="ta-IN" sz="1600" dirty="0" smtClean="0"/>
              <a:t>குழந்தைகளிடம் இருந்து பல்வேறு விதமான பதில்கள் கிடைக்கலாம்</a:t>
            </a:r>
            <a:r>
              <a:rPr lang="en-US" sz="1600" dirty="0" smtClean="0"/>
              <a:t>. </a:t>
            </a:r>
            <a:r>
              <a:rPr lang="ta-IN" sz="1600" dirty="0" smtClean="0"/>
              <a:t>அவை ஆறு</a:t>
            </a:r>
            <a:r>
              <a:rPr lang="en-US" sz="1600" dirty="0" smtClean="0"/>
              <a:t>, </a:t>
            </a:r>
            <a:r>
              <a:rPr lang="ta-IN" sz="1600" dirty="0" smtClean="0"/>
              <a:t>ஓடை</a:t>
            </a:r>
            <a:r>
              <a:rPr lang="en-US" sz="1600" dirty="0" smtClean="0"/>
              <a:t>, </a:t>
            </a:r>
            <a:r>
              <a:rPr lang="ta-IN" sz="1600" dirty="0" smtClean="0"/>
              <a:t>கிணறு</a:t>
            </a:r>
            <a:r>
              <a:rPr lang="en-US" sz="1600" dirty="0" smtClean="0"/>
              <a:t>, </a:t>
            </a:r>
            <a:r>
              <a:rPr lang="ta-IN" sz="1600" dirty="0" smtClean="0"/>
              <a:t>மழை</a:t>
            </a:r>
            <a:r>
              <a:rPr lang="en-US" sz="1600" dirty="0" smtClean="0"/>
              <a:t>, </a:t>
            </a:r>
            <a:r>
              <a:rPr lang="ta-IN" sz="1600" dirty="0" smtClean="0"/>
              <a:t>குழாய்</a:t>
            </a:r>
            <a:r>
              <a:rPr lang="en-US" sz="1600" dirty="0" smtClean="0"/>
              <a:t>, </a:t>
            </a:r>
            <a:r>
              <a:rPr lang="ta-IN" sz="1600" dirty="0" smtClean="0"/>
              <a:t>அடிகுழாய் </a:t>
            </a:r>
            <a:r>
              <a:rPr lang="en-US" sz="1600" dirty="0" smtClean="0"/>
              <a:t>(</a:t>
            </a:r>
            <a:r>
              <a:rPr lang="ta-IN" sz="1600" dirty="0" smtClean="0"/>
              <a:t>அடிபம்ப்</a:t>
            </a:r>
            <a:r>
              <a:rPr lang="en-US" sz="1600" dirty="0" smtClean="0"/>
              <a:t>) </a:t>
            </a:r>
            <a:r>
              <a:rPr lang="ta-IN" sz="1600" dirty="0" smtClean="0"/>
              <a:t>இன்னும் பிற</a:t>
            </a:r>
            <a:r>
              <a:rPr lang="en-US" sz="1600" dirty="0" smtClean="0"/>
              <a:t>, </a:t>
            </a:r>
            <a:r>
              <a:rPr lang="ta-IN" sz="1600" dirty="0" smtClean="0"/>
              <a:t>குழந்தைகளுள் சிலர் குடம்</a:t>
            </a:r>
            <a:r>
              <a:rPr lang="en-US" sz="1600" dirty="0" smtClean="0"/>
              <a:t>, </a:t>
            </a:r>
            <a:r>
              <a:rPr lang="ta-IN" sz="1600" dirty="0" smtClean="0"/>
              <a:t>வாளி போன்றவற்றிலிருந்து கிடைப்பதாகக் கூறுவார்கள்</a:t>
            </a:r>
            <a:r>
              <a:rPr lang="en-US" sz="1600" dirty="0" smtClean="0"/>
              <a:t>.</a:t>
            </a:r>
            <a:endParaRPr lang="ta-IN" sz="1600" dirty="0" smtClean="0"/>
          </a:p>
          <a:p>
            <a:pPr algn="just">
              <a:lnSpc>
                <a:spcPct val="150000"/>
              </a:lnSpc>
            </a:pPr>
            <a:endParaRPr lang="ta-IN" sz="1600" dirty="0" smtClean="0"/>
          </a:p>
          <a:p>
            <a:pPr algn="just">
              <a:lnSpc>
                <a:spcPct val="150000"/>
              </a:lnSpc>
            </a:pPr>
            <a:r>
              <a:rPr lang="ta-IN" sz="1600" dirty="0" smtClean="0"/>
              <a:t>கீழ்க்காணும் சில வினாக்கள் மூலம் ஒரு கலந்துரையாடலைத் தொடங்கி</a:t>
            </a:r>
            <a:r>
              <a:rPr lang="en-US" sz="1600" dirty="0" smtClean="0"/>
              <a:t>, </a:t>
            </a:r>
            <a:r>
              <a:rPr lang="ta-IN" sz="1600" dirty="0" smtClean="0"/>
              <a:t>அதன் மூலம் நீர் ஆதாரங்கள் பற்றிய சரியான அறிவினை</a:t>
            </a:r>
            <a:r>
              <a:rPr lang="en-US" sz="1600" dirty="0" smtClean="0"/>
              <a:t>/</a:t>
            </a:r>
            <a:r>
              <a:rPr lang="ta-IN" sz="1600" dirty="0" smtClean="0"/>
              <a:t>புரிதலைக் கட்டமைக்கும் வகையில் செயல்பாடுகளை மேற்கொள்ளலாம்</a:t>
            </a:r>
            <a:r>
              <a:rPr lang="en-US" sz="1600" dirty="0" smtClean="0"/>
              <a:t>.</a:t>
            </a:r>
            <a:endParaRPr lang="ta-IN" sz="1600" dirty="0" smtClean="0"/>
          </a:p>
          <a:p>
            <a:pPr lvl="2">
              <a:lnSpc>
                <a:spcPct val="150000"/>
              </a:lnSpc>
              <a:buFont typeface="Wingdings" pitchFamily="2" charset="2"/>
              <a:buChar char="v"/>
            </a:pPr>
            <a:r>
              <a:rPr lang="ta-IN" sz="1600" dirty="0" smtClean="0"/>
              <a:t>குடத்தில் உள்ள நீரை எங்கிருந்து நீ எடுத்து வந்தாய்</a:t>
            </a:r>
            <a:r>
              <a:rPr lang="en-US" sz="1600" dirty="0" smtClean="0"/>
              <a:t>?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v"/>
            </a:pPr>
            <a:r>
              <a:rPr lang="ta-IN" sz="1600" dirty="0" smtClean="0"/>
              <a:t>எங்கிருந்து குழாயிற்கு நீர் வருகிறது</a:t>
            </a:r>
            <a:r>
              <a:rPr lang="en-US" sz="1600" dirty="0" smtClean="0"/>
              <a:t>?</a:t>
            </a:r>
          </a:p>
          <a:p>
            <a:pPr marL="342900" indent="-342900" algn="just">
              <a:lnSpc>
                <a:spcPct val="150000"/>
              </a:lnSpc>
            </a:pP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143000" y="228600"/>
            <a:ext cx="75438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குழந்தைகளுக்கு நீர் ஆதார வளங்கள் குறித்த சரியான புரிதல் ஏற்படும் வரையில் அவர்களின் பதில்களைக் கரும்பலகையில் பதிவு செய்து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அதைக் குறித்த கலந்துரையாடலை மேற்கொள்ள வேண்டும்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தொடக்கத்தில் அவர்களிடம் இருந்து வரும் பதில்களைக் கீழ்க்காணுமாறு வகைப்படுத்த உதவுங்கள்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ta-I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endParaRPr lang="en-US" sz="1600" dirty="0" smtClean="0"/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sz="1600" dirty="0" smtClean="0">
              <a:latin typeface="Arial Unicode MS" pitchFamily="34" charset="-128"/>
              <a:ea typeface="Arial Unicode MS" pitchFamily="34" charset="-128"/>
            </a:endParaRPr>
          </a:p>
          <a:p>
            <a:endParaRPr lang="en-US" sz="1600" dirty="0" smtClean="0"/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a-I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dirty="0" smtClean="0"/>
              <a:t>குழந்தைகள் சிலர் கிணறு</a:t>
            </a:r>
            <a:r>
              <a:rPr lang="en-US" sz="1600" dirty="0" smtClean="0"/>
              <a:t>, </a:t>
            </a:r>
            <a:r>
              <a:rPr lang="ta-IN" sz="1600" dirty="0" smtClean="0"/>
              <a:t>அடிகுழாய் போன்றவற்றை நீர் சேமிக்கும் பொருள்களில் வகைப்படுத்தினால்</a:t>
            </a:r>
            <a:r>
              <a:rPr lang="en-US" sz="1600" dirty="0" smtClean="0"/>
              <a:t>, </a:t>
            </a:r>
            <a:r>
              <a:rPr lang="ta-IN" sz="1600" dirty="0" smtClean="0"/>
              <a:t>நீங்கள் அவர்களுக்கு எவ்வாறு உதவுவீர்கள்</a:t>
            </a:r>
            <a:r>
              <a:rPr lang="en-US" sz="1600" dirty="0" smtClean="0"/>
              <a:t>?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1600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(</a:t>
            </a:r>
            <a:r>
              <a:rPr lang="ta-IN" sz="16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குறிப்புதவி</a:t>
            </a:r>
            <a:r>
              <a:rPr lang="en-US" sz="16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: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கிணற்றை நீங்கள் பார்த்திருக்கிறீர்களா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எங்கு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போன்ற பொருத்தமான கேள்விகளை எழுப்பி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அதைத் தொடர்ந்து கலந்துரையாடலை மேற்கொள்ள உதவலாம்)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a-IN" sz="16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குறிப்பு</a:t>
            </a:r>
            <a:r>
              <a:rPr lang="en-US" sz="16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: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குழந்தைகள் கிணறு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ஆழ்துளைக் கிணறு குறித்த பதில்களை அளிக்கலாம்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2166366"/>
          <a:ext cx="7391400" cy="1358646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695700"/>
                <a:gridCol w="3695700"/>
              </a:tblGrid>
              <a:tr h="316476">
                <a:tc>
                  <a:txBody>
                    <a:bodyPr/>
                    <a:lstStyle/>
                    <a:p>
                      <a:r>
                        <a:rPr lang="ta-IN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நீரை சேமிக்கும் பொருள்கள்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a-IN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நீர் கிடைக்கும் இடங்கள்</a:t>
                      </a:r>
                      <a:endParaRPr lang="en-US" sz="1600" dirty="0"/>
                    </a:p>
                  </a:txBody>
                  <a:tcPr/>
                </a:tc>
              </a:tr>
              <a:tr h="310362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Arial Unicode MS"/>
                        </a:rPr>
                        <a:t>1.  </a:t>
                      </a:r>
                      <a:r>
                        <a:rPr lang="ta-IN" sz="2000" dirty="0" smtClean="0">
                          <a:latin typeface="Calibri"/>
                          <a:ea typeface="Times New Roman"/>
                          <a:cs typeface="Arial Unicode MS"/>
                        </a:rPr>
                        <a:t>கலன்</a:t>
                      </a:r>
                      <a:r>
                        <a:rPr lang="en-US" sz="2000" dirty="0" smtClean="0">
                          <a:latin typeface="Arial Unicode MS"/>
                          <a:ea typeface="Times New Roman"/>
                          <a:cs typeface="Latha"/>
                        </a:rPr>
                        <a:t> </a:t>
                      </a:r>
                      <a:r>
                        <a:rPr lang="en-US" sz="2000" dirty="0">
                          <a:latin typeface="Arial Unicode MS"/>
                          <a:ea typeface="Times New Roman"/>
                          <a:cs typeface="Latha"/>
                        </a:rPr>
                        <a:t>/ </a:t>
                      </a:r>
                      <a:r>
                        <a:rPr lang="ta-IN" sz="2000" dirty="0">
                          <a:latin typeface="Calibri"/>
                          <a:ea typeface="Times New Roman"/>
                          <a:cs typeface="Arial Unicode MS"/>
                        </a:rPr>
                        <a:t>கேன்/குடம்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2000" dirty="0">
                          <a:latin typeface="Calibri"/>
                          <a:ea typeface="Times New Roman"/>
                          <a:cs typeface="Arial Unicode MS"/>
                        </a:rPr>
                        <a:t>ஓடை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310362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Arial Unicode MS"/>
                        </a:rPr>
                        <a:t>2.  </a:t>
                      </a:r>
                      <a:r>
                        <a:rPr lang="ta-IN" sz="2000" dirty="0" smtClean="0">
                          <a:latin typeface="Calibri"/>
                          <a:ea typeface="Times New Roman"/>
                          <a:cs typeface="Arial Unicode MS"/>
                        </a:rPr>
                        <a:t>வாளி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2000" dirty="0">
                          <a:latin typeface="Calibri"/>
                          <a:ea typeface="Times New Roman"/>
                          <a:cs typeface="Arial Unicode MS"/>
                        </a:rPr>
                        <a:t>குளம்</a:t>
                      </a:r>
                      <a:endParaRPr lang="en-US" sz="1800" dirty="0">
                        <a:latin typeface="Calibri"/>
                        <a:ea typeface="Times New Roman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3452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914400" y="304800"/>
            <a:ext cx="79248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ta-IN" sz="1600" dirty="0" smtClean="0"/>
              <a:t>இப்பொழுது ஆசிரியர்கள் கீழ்க்காணும் வினாக்களை எழுப்பலாம்</a:t>
            </a:r>
            <a:r>
              <a:rPr lang="en-US" sz="1600" dirty="0" smtClean="0"/>
              <a:t>.</a:t>
            </a:r>
          </a:p>
          <a:p>
            <a:pPr algn="just">
              <a:buFont typeface="Wingdings" pitchFamily="2" charset="2"/>
              <a:buChar char="v"/>
            </a:pPr>
            <a:endParaRPr lang="en-US" sz="16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just"/>
            <a:endParaRPr lang="en-US" sz="1600" dirty="0" smtClean="0"/>
          </a:p>
          <a:p>
            <a:pPr algn="just">
              <a:buFont typeface="Wingdings" pitchFamily="2" charset="2"/>
              <a:buChar char="v"/>
            </a:pPr>
            <a:r>
              <a:rPr lang="en-US" sz="1600" dirty="0" smtClean="0"/>
              <a:t>  </a:t>
            </a:r>
            <a:r>
              <a:rPr lang="ta-IN" sz="1600" dirty="0" smtClean="0"/>
              <a:t>நீர் இறைப்பான்</a:t>
            </a:r>
            <a:r>
              <a:rPr lang="en-US" sz="1600" dirty="0" smtClean="0"/>
              <a:t> / </a:t>
            </a:r>
            <a:r>
              <a:rPr lang="ta-IN" sz="1600" dirty="0" smtClean="0"/>
              <a:t>கிணறு</a:t>
            </a:r>
            <a:r>
              <a:rPr lang="en-US" sz="1600" dirty="0" smtClean="0"/>
              <a:t> / </a:t>
            </a:r>
            <a:r>
              <a:rPr lang="ta-IN" sz="1600" dirty="0" smtClean="0"/>
              <a:t>ஆழ்துளைக் கிணறு </a:t>
            </a:r>
            <a:r>
              <a:rPr lang="en-US" sz="1600" dirty="0" smtClean="0"/>
              <a:t> </a:t>
            </a:r>
            <a:r>
              <a:rPr lang="ta-IN" sz="1600" dirty="0" smtClean="0"/>
              <a:t>போன்றவற்றிற்கு </a:t>
            </a:r>
            <a:r>
              <a:rPr lang="en-US" sz="1600" dirty="0" smtClean="0"/>
              <a:t>            </a:t>
            </a:r>
            <a:r>
              <a:rPr lang="ta-IN" sz="1600" dirty="0" smtClean="0"/>
              <a:t>எங்கிருந்து நீர் வருகிறது</a:t>
            </a:r>
            <a:r>
              <a:rPr lang="en-US" sz="1600" dirty="0" smtClean="0"/>
              <a:t>?</a:t>
            </a:r>
          </a:p>
          <a:p>
            <a:pPr lvl="0">
              <a:buFont typeface="Wingdings" pitchFamily="2" charset="2"/>
              <a:buChar char="v"/>
            </a:pPr>
            <a:endParaRPr lang="en-US" sz="1600" dirty="0" smtClean="0"/>
          </a:p>
          <a:p>
            <a:pPr lvl="0">
              <a:buFont typeface="Wingdings" pitchFamily="2" charset="2"/>
              <a:buChar char="v"/>
            </a:pPr>
            <a:r>
              <a:rPr lang="en-US" sz="1600" dirty="0" smtClean="0"/>
              <a:t>  </a:t>
            </a:r>
            <a:r>
              <a:rPr lang="ta-IN" sz="1600" dirty="0" smtClean="0"/>
              <a:t>நிலத்தடி நீர் எங்கிருந்து வருகிறது என நீ நினைக்கிறாய்</a:t>
            </a:r>
            <a:r>
              <a:rPr lang="en-US" sz="1600" dirty="0" smtClean="0"/>
              <a:t>?</a:t>
            </a:r>
          </a:p>
          <a:p>
            <a:pPr lvl="0">
              <a:buFont typeface="Wingdings" pitchFamily="2" charset="2"/>
              <a:buChar char="v"/>
            </a:pPr>
            <a:endParaRPr lang="en-US" sz="1600" dirty="0" smtClean="0"/>
          </a:p>
          <a:p>
            <a:pPr lvl="0">
              <a:buFont typeface="Wingdings" pitchFamily="2" charset="2"/>
              <a:buChar char="v"/>
            </a:pPr>
            <a:r>
              <a:rPr lang="en-US" sz="1600" dirty="0" smtClean="0"/>
              <a:t>  </a:t>
            </a:r>
            <a:r>
              <a:rPr lang="ta-IN" sz="1600" dirty="0" smtClean="0"/>
              <a:t>மழைக்குப் பின்பு நீர் எங்கே செல்கிறது</a:t>
            </a:r>
            <a:r>
              <a:rPr lang="en-US" sz="1600" dirty="0" smtClean="0"/>
              <a:t>?</a:t>
            </a:r>
          </a:p>
          <a:p>
            <a:pPr lvl="0" algn="just"/>
            <a:endParaRPr lang="en-US" sz="1600" dirty="0" smtClean="0"/>
          </a:p>
          <a:p>
            <a:pPr algn="just"/>
            <a:r>
              <a:rPr lang="ta-IN" sz="1600" dirty="0" smtClean="0"/>
              <a:t>குழந்தைகள் நீர் ஆதார வளங்கள் மற்றும் நீர் சேமித்தலை வேறுபடுத்தி அறிய இவ்வினாக்கள் உதவும்</a:t>
            </a:r>
            <a:r>
              <a:rPr lang="en-US" sz="1600" dirty="0" smtClean="0"/>
              <a:t>.</a:t>
            </a:r>
            <a:br>
              <a:rPr lang="en-US" sz="1600" dirty="0" smtClean="0"/>
            </a:br>
            <a:endParaRPr lang="en-US" sz="1600" dirty="0" smtClean="0"/>
          </a:p>
          <a:p>
            <a:pPr algn="just"/>
            <a:endParaRPr lang="en-US" sz="1600" dirty="0" smtClean="0"/>
          </a:p>
          <a:p>
            <a:pPr algn="just"/>
            <a:r>
              <a:rPr lang="ta-IN" sz="1600" b="1" dirty="0" smtClean="0"/>
              <a:t>சிந்திப்போம்</a:t>
            </a:r>
            <a:endParaRPr lang="en-US" sz="1600" b="1" dirty="0" smtClean="0"/>
          </a:p>
          <a:p>
            <a:pPr algn="just"/>
            <a:endParaRPr lang="en-US" sz="1600" b="1" dirty="0" smtClean="0"/>
          </a:p>
          <a:p>
            <a:pPr algn="just"/>
            <a:r>
              <a:rPr lang="ta-IN" sz="1600" dirty="0" smtClean="0"/>
              <a:t>குழந்தைகள் சிலரிடம் இன்னும் நீர் ஆதார வளங்கள் </a:t>
            </a:r>
          </a:p>
          <a:p>
            <a:pPr algn="just"/>
            <a:r>
              <a:rPr lang="ta-IN" sz="1600" dirty="0" smtClean="0"/>
              <a:t>குறித்த மாறுபட்ட கருத்துகள் காணப்பட்டால்</a:t>
            </a:r>
            <a:r>
              <a:rPr lang="en-US" sz="1600" dirty="0" smtClean="0"/>
              <a:t>,</a:t>
            </a:r>
            <a:endParaRPr lang="ta-IN" sz="1600" dirty="0" smtClean="0"/>
          </a:p>
          <a:p>
            <a:pPr algn="just"/>
            <a:r>
              <a:rPr lang="en-US" sz="1600" dirty="0" smtClean="0"/>
              <a:t> </a:t>
            </a:r>
            <a:r>
              <a:rPr lang="ta-IN" sz="1600" dirty="0" smtClean="0"/>
              <a:t>நீங்கள் </a:t>
            </a:r>
            <a:r>
              <a:rPr lang="en-US" sz="1600" dirty="0" smtClean="0"/>
              <a:t>	</a:t>
            </a:r>
            <a:r>
              <a:rPr lang="ta-IN" sz="1600" dirty="0" smtClean="0"/>
              <a:t>அவர்களுக்கு எவ்வாறு உதவுவீர்கள்</a:t>
            </a:r>
            <a:r>
              <a:rPr lang="en-US" sz="1600" dirty="0" smtClean="0"/>
              <a:t>?</a:t>
            </a:r>
          </a:p>
          <a:p>
            <a:pPr algn="just"/>
            <a:endParaRPr lang="en-US" sz="1600" dirty="0" smtClean="0"/>
          </a:p>
          <a:p>
            <a:pPr algn="just"/>
            <a:r>
              <a:rPr lang="ta-IN" sz="1600" dirty="0" smtClean="0">
                <a:solidFill>
                  <a:srgbClr val="0070C0"/>
                </a:solidFill>
              </a:rPr>
              <a:t>குறிப்புதவி</a:t>
            </a:r>
            <a:r>
              <a:rPr lang="en-US" sz="1600" dirty="0" smtClean="0">
                <a:solidFill>
                  <a:srgbClr val="0070C0"/>
                </a:solidFill>
              </a:rPr>
              <a:t>: </a:t>
            </a:r>
            <a:r>
              <a:rPr lang="ta-IN" sz="1600" dirty="0" smtClean="0"/>
              <a:t>வீட்டிலும்</a:t>
            </a:r>
            <a:r>
              <a:rPr lang="en-US" sz="1600" dirty="0" smtClean="0"/>
              <a:t>, </a:t>
            </a:r>
            <a:r>
              <a:rPr lang="ta-IN" sz="1600" dirty="0" smtClean="0"/>
              <a:t>பள்ளியிலும் நீர் எவ்வாறு கிடைக்கிறது என்பதனைக் குழந்தைகள் அறிந்துக்கொள்ள அவர்களை நீர் ஆதார வளங்கள் உள்ள இடங்களைப் பார்வையிட வெளியில் அழைத்துச் செல்ல முயற்சிக்கலாம்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800" y="3505200"/>
            <a:ext cx="144780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62000" y="304801"/>
            <a:ext cx="82296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செயல்பாடு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2: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பள்ளியில் குடிநீர் கிடைக்கும் குழாய் உள்ள இடத்திற்குக் குழந்தைகளை அழைத்துச் சென்று கீழ்க்காணும் சில வினாக்களை கேட்கலாம்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sz="1600" b="0" i="0" u="none" strike="noStrike" cap="none" normalizeH="0" baseline="0" dirty="0" smtClean="0">
              <a:ln>
                <a:noFill/>
              </a:ln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</a:rPr>
              <a:t>இக்குழாய்க்குக் குடிநீர் எங்கிருந்து வருகிறது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</a:rPr>
              <a:t>இவ்வினாவிற்கு பதிலளிக்கும் வகையில் குழந்தைகளைப் பள்ளியில்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</a:rPr>
              <a:t>உள்ள நீர் தொட்டிக்கு அருகில் அழைத்துச் சென்று குழாய்க்கு எவ்வாறு நீர் வருகிறது என்பதனைப் புரிய வைத்தல்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</a:rPr>
              <a:t>நீர் தொட்டியில் எவ்வாறு நீர் நிறைகிறது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என்பது போன்ற வினாக்களைக் குழந்தைகள் கேட்கக் கூடும்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இதுபோன்ற வினாக்களுக்கு குழந்தைகளால் உடனடியாக பதிலளிக்க முடியாதபோது ஆசிரியர்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அப்பகுதியின் சூழலுக்குத் தகுந்தவாறு சரியான புரிதலை ஏற்படுத்தலாம்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முடிந்தால்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அந்தப் பகுதியில் உள்ள பெரிய நீர்த்தொட்டி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ஆறு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ஏரி அல்லது நிலத்தடி நீர் வளம்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போன்றவற்றைப் பற்றி ஆராய்ந்து அறிந்து கொள்வதற்கு ஆசிரியர் அல்லது பெரியோர்கள் உதவலாம்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381000"/>
            <a:ext cx="8153400" cy="644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b="1" dirty="0" smtClean="0">
                <a:solidFill>
                  <a:srgbClr val="00B050"/>
                </a:solidFill>
              </a:rPr>
              <a:t>செயல்பாடு</a:t>
            </a:r>
            <a:r>
              <a:rPr lang="en-US" b="1" dirty="0" smtClean="0">
                <a:solidFill>
                  <a:srgbClr val="00B050"/>
                </a:solidFill>
              </a:rPr>
              <a:t> 3: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ta-IN" dirty="0" smtClean="0"/>
          </a:p>
          <a:p>
            <a:pPr algn="just"/>
            <a:r>
              <a:rPr lang="ta-IN" dirty="0" smtClean="0"/>
              <a:t>	</a:t>
            </a:r>
            <a:r>
              <a:rPr lang="ta-IN" sz="1700" dirty="0" smtClean="0"/>
              <a:t>குழந்தைகளை அவர்களின் வீட்டிற்கு</a:t>
            </a:r>
            <a:r>
              <a:rPr lang="en-US" sz="1700" dirty="0" smtClean="0"/>
              <a:t>, </a:t>
            </a:r>
            <a:r>
              <a:rPr lang="ta-IN" sz="1700" dirty="0" smtClean="0"/>
              <a:t>நீர் எவ்வாறு கிடைக்கிறது</a:t>
            </a:r>
            <a:r>
              <a:rPr lang="en-US" sz="1700" dirty="0" smtClean="0"/>
              <a:t>? </a:t>
            </a:r>
            <a:r>
              <a:rPr lang="ta-IN" sz="1700" dirty="0" smtClean="0"/>
              <a:t>என்பதைப் படமாக வரையச் சொல்லுங்கள்</a:t>
            </a:r>
            <a:r>
              <a:rPr lang="en-US" sz="1700" dirty="0" smtClean="0"/>
              <a:t>.</a:t>
            </a:r>
            <a:endParaRPr lang="ta-IN" sz="1700" dirty="0" smtClean="0"/>
          </a:p>
          <a:p>
            <a:pPr algn="just"/>
            <a:endParaRPr lang="ta-IN" sz="1700" dirty="0" smtClean="0"/>
          </a:p>
          <a:p>
            <a:pPr algn="just"/>
            <a:r>
              <a:rPr lang="ta-IN" sz="1700" dirty="0" smtClean="0"/>
              <a:t>ஆசிரியர் இவ்வரைபடங்களைப் பயன்படுத்தி</a:t>
            </a:r>
            <a:r>
              <a:rPr lang="en-US" sz="1700" dirty="0" smtClean="0"/>
              <a:t>,</a:t>
            </a:r>
            <a:r>
              <a:rPr lang="ta-IN" sz="1700" dirty="0" smtClean="0"/>
              <a:t> குழந்தைகளின் நிலையைப் புரிந்து கொள்ளவும்</a:t>
            </a:r>
            <a:r>
              <a:rPr lang="en-US" sz="1700" dirty="0" smtClean="0"/>
              <a:t>, </a:t>
            </a:r>
            <a:r>
              <a:rPr lang="ta-IN" sz="1700" dirty="0" smtClean="0"/>
              <a:t>தேவையான கலந்துரையாடலைத் தொடங்கி அவர்களுக்குப் பாடக்கருத்தைப் பற்றிய ஆழமான அறிவினை ஏற்படுத்தவும் முடியும்</a:t>
            </a:r>
            <a:r>
              <a:rPr lang="en-US" sz="1700" dirty="0" smtClean="0"/>
              <a:t>.</a:t>
            </a:r>
            <a:endParaRPr lang="ta-IN" sz="1700" dirty="0" smtClean="0"/>
          </a:p>
          <a:p>
            <a:endParaRPr lang="en-US" sz="1700" dirty="0" smtClean="0"/>
          </a:p>
          <a:p>
            <a:r>
              <a:rPr lang="ta-IN" sz="1700" b="1" dirty="0" smtClean="0"/>
              <a:t>கலந்துரையாடலுக்கான சில கேள்விகள்</a:t>
            </a:r>
            <a:endParaRPr lang="en-US" sz="1700" dirty="0" smtClean="0"/>
          </a:p>
          <a:p>
            <a:pPr lvl="0"/>
            <a:endParaRPr lang="ta-IN" sz="1700" dirty="0" smtClean="0"/>
          </a:p>
          <a:p>
            <a:pPr lvl="0">
              <a:buFont typeface="Wingdings" pitchFamily="2" charset="2"/>
              <a:buChar char="v"/>
            </a:pPr>
            <a:r>
              <a:rPr lang="ta-IN" sz="1700" dirty="0" smtClean="0"/>
              <a:t>மாலதி ஏன் நீர்த் தொட்டியை வரைந்திருக்கிறாள்</a:t>
            </a:r>
            <a:r>
              <a:rPr lang="en-US" sz="1700" dirty="0" smtClean="0"/>
              <a:t>?</a:t>
            </a:r>
            <a:endParaRPr lang="ta-IN" sz="1700" dirty="0" smtClean="0"/>
          </a:p>
          <a:p>
            <a:pPr lvl="0">
              <a:buFont typeface="Wingdings" pitchFamily="2" charset="2"/>
              <a:buChar char="v"/>
            </a:pPr>
            <a:endParaRPr lang="en-US" sz="1700" dirty="0" smtClean="0"/>
          </a:p>
          <a:p>
            <a:pPr lvl="0">
              <a:buFont typeface="Wingdings" pitchFamily="2" charset="2"/>
              <a:buChar char="v"/>
            </a:pPr>
            <a:r>
              <a:rPr lang="ta-IN" sz="1700" dirty="0" smtClean="0"/>
              <a:t>சசி தன்னுடைய வரைபடத்தில் </a:t>
            </a:r>
            <a:r>
              <a:rPr lang="en-US" sz="1700" dirty="0" smtClean="0"/>
              <a:t>/</a:t>
            </a:r>
          </a:p>
          <a:p>
            <a:pPr lvl="0"/>
            <a:r>
              <a:rPr lang="en-US" sz="1700" dirty="0" smtClean="0"/>
              <a:t>   </a:t>
            </a:r>
            <a:r>
              <a:rPr lang="ta-IN" sz="1700" dirty="0" smtClean="0"/>
              <a:t>ஓவியத்தில்  மின்மோட்டாரை</a:t>
            </a:r>
            <a:endParaRPr lang="en-US" sz="1700" dirty="0" smtClean="0"/>
          </a:p>
          <a:p>
            <a:pPr lvl="0"/>
            <a:r>
              <a:rPr lang="en-US" sz="1700" dirty="0" smtClean="0"/>
              <a:t>   </a:t>
            </a:r>
            <a:r>
              <a:rPr lang="ta-IN" sz="1700" dirty="0" smtClean="0"/>
              <a:t>ஏன் வரைந்திருக்கிறான்</a:t>
            </a:r>
            <a:r>
              <a:rPr lang="en-US" sz="1700" dirty="0" smtClean="0"/>
              <a:t>?</a:t>
            </a:r>
            <a:endParaRPr lang="ta-IN" sz="1700" dirty="0" smtClean="0"/>
          </a:p>
          <a:p>
            <a:pPr lvl="0"/>
            <a:endParaRPr lang="en-US" sz="1700" dirty="0" smtClean="0"/>
          </a:p>
          <a:p>
            <a:r>
              <a:rPr lang="ta-IN" sz="1700" dirty="0" smtClean="0"/>
              <a:t>இவைபோன்ற வினாக்களை </a:t>
            </a:r>
          </a:p>
          <a:p>
            <a:r>
              <a:rPr lang="ta-IN" sz="1700" dirty="0" smtClean="0"/>
              <a:t>மேலும் கேட்க முயலுங்கள்.</a:t>
            </a:r>
          </a:p>
          <a:p>
            <a:endParaRPr lang="ta-IN" sz="1700" dirty="0" smtClean="0"/>
          </a:p>
          <a:p>
            <a:endParaRPr lang="en-US" sz="1700" dirty="0" smtClean="0"/>
          </a:p>
          <a:p>
            <a:r>
              <a:rPr lang="en-US" dirty="0" smtClean="0"/>
              <a:t> </a:t>
            </a:r>
            <a:endParaRPr lang="ta-IN" dirty="0" smtClean="0"/>
          </a:p>
          <a:p>
            <a:endParaRPr lang="ta-IN" dirty="0" smtClean="0"/>
          </a:p>
        </p:txBody>
      </p:sp>
      <p:pic>
        <p:nvPicPr>
          <p:cNvPr id="32769" name="Picture 1" descr="C:\Users\Jagadeesan\Downloads\IMG_20190930_150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886200"/>
            <a:ext cx="3733800" cy="2569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57200" y="381000"/>
            <a:ext cx="84582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செயல்பாடு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4</a:t>
            </a:r>
            <a:endParaRPr kumimoji="0" lang="ta-IN" sz="1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ஆசிரியர்கள்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குழந்தைகளிடம் சமமற்ற நீர் பகிர்மானம் மற்றும் அதனால் மக்கள் எதிர்கொள்ளும் பிரச்சினைகள் குறித்து கலந்துரையாடல் தொடங்க பயிற்சி கட்டகத்தில் செயல்பாடு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4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ல் கொடுக்கப்பட்டுள்ள படத்தினை எவ்வாறு பயன்படுத்தலாம் என்பதைக் காண்போம்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ta-I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1745" name="Picture 1" descr="C:\Users\Jagadeesan\Downloads\IMG_20190930_1313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057400"/>
            <a:ext cx="70104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381000"/>
            <a:ext cx="8153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அனைவருக்கும் உயிர் வாழ்வதற்கு நீர் அவசியம்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அ</a:t>
            </a:r>
            <a:r>
              <a:rPr lang="ta-IN" dirty="0" smtClean="0">
                <a:latin typeface="Latha"/>
                <a:ea typeface="Arial Unicode MS" pitchFamily="34" charset="-128"/>
              </a:rPr>
              <a:t>ஃ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து இப்புவியில் வாழும் அனைவருக்கும் கிடைக்கிறது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en-US" dirty="0" smtClean="0">
              <a:latin typeface="Arial" pitchFamily="34" charset="0"/>
            </a:endParaRPr>
          </a:p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மக்கள் எந்தெந்த வழிகளில் நீரைப் பெறுகிறார்கள்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en-US" dirty="0" smtClean="0">
              <a:latin typeface="Arial" pitchFamily="34" charset="0"/>
            </a:endParaRPr>
          </a:p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நீரைப் பெறுவதில் மக்கள் எதிர்கொள்ளும் பிரச்சினைகள் யாவை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" pitchFamily="34" charset="0"/>
            </a:endParaRPr>
          </a:p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அனைவருக்கும் குடிக்கவும் பிற தேவைகளுக்காகவும் போதுமான அளவில் நீர் கிடைக்கிறதா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en-US" dirty="0" smtClean="0">
              <a:latin typeface="Arial" pitchFamily="34" charset="0"/>
            </a:endParaRPr>
          </a:p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ஒரு சிலருக்கு நீர் அதிகமாகவும்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மற்றவர்களுக்குக் குறைவாகவும் கிடைப்பது ஏன்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en-US" dirty="0" smtClean="0">
              <a:latin typeface="Arial" pitchFamily="34" charset="0"/>
            </a:endParaRPr>
          </a:p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சிலர் மின்மோட்டார் மற்றும் ஆழ்துளைக் கிணற்றின் மூலம் அதிகமான நீரைப் பெறுகிறார்கள் என்று நீ நினைக்கிறாயா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en-US" dirty="0" smtClean="0">
              <a:latin typeface="Arial" pitchFamily="34" charset="0"/>
            </a:endParaRPr>
          </a:p>
          <a:p>
            <a:pPr marL="744538" lvl="0" indent="-5080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இச்செயல் மற்றவர்களுக்கு பிரச்சினைகளை ஏற்படுத்துகிறதா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?</a:t>
            </a: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85800" y="228600"/>
            <a:ext cx="78486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09588" marR="0" lvl="0" indent="-509588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இது போன்ற சூழ்நிலைகளை நீ எப்போதாவது அனுபவித்திருக்கிறாயா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9588" marR="0" lvl="0" indent="-5095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உங்கள் வீட்டில் நீர் எடுத்து வருபவர் யார்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எவ்வளவு தூரத்தில் இருந்து எடுத்து வருகிறார்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9588" marR="0" lvl="0" indent="-5095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அனைத்து மக்களும் ஒரே மாதிரியான நீர் ஆதார வளங்களைப் பயன்படுத்துகிறார்களா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9588" marR="0" lvl="0" indent="-5095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இந்த நீர் ஆதாரங்களிலிருந்து நீர் எடுக்கத் தடை செய்யப்பட்டவர்கள் என யாரேனும் உள்ளனரா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9588" marR="0" lvl="0" indent="-5095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அப்படிப்பட்ட மக்கள் நீர் பெறுவதற்கான வேறு நீர் ஆதார வளங்கள் உள்ளனவா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9588" marR="0" lvl="0" indent="-5095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யார் அந்த மக்கள்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அவர்கள் எவ்விதமான வேலையை செய்கிறார்கள்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509588" marR="0" lvl="0" indent="-5095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குறிப்பு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சாதி மற்றும் வகுப்பு சார்ந்த பிரச்சினைகள் ஏதேனும் இருப்பின்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அதைப்பற்றி குழந்தைகளின் கண்ணோட்டத்திலிருந்து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உணர்வுப்பூர்வமான முறையில் கலந்துரையாடலாம்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533401"/>
            <a:ext cx="8077200" cy="553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70000"/>
              </a:lnSpc>
            </a:pPr>
            <a:endParaRPr lang="en-US" sz="1600" dirty="0"/>
          </a:p>
          <a:p>
            <a:pPr marL="285750" lvl="0" indent="-28575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ta-IN" sz="1600" dirty="0" smtClean="0"/>
              <a:t>பன்முகத்தன்மை</a:t>
            </a:r>
            <a:r>
              <a:rPr lang="en-US" sz="1600" dirty="0"/>
              <a:t>, </a:t>
            </a:r>
            <a:r>
              <a:rPr lang="ta-IN" sz="1600" dirty="0"/>
              <a:t>பாலினம்</a:t>
            </a:r>
            <a:r>
              <a:rPr lang="en-US" sz="1600" dirty="0"/>
              <a:t>, </a:t>
            </a:r>
            <a:r>
              <a:rPr lang="ta-IN" sz="1600" dirty="0"/>
              <a:t>கலை</a:t>
            </a:r>
            <a:r>
              <a:rPr lang="en-US" sz="1600" dirty="0"/>
              <a:t>, </a:t>
            </a:r>
            <a:r>
              <a:rPr lang="ta-IN" sz="1600" dirty="0"/>
              <a:t>அழகுணர்வு மற்றும் நன்னெறி போன்ற நெறிகளை வளர்ப்பதற்கு முயற்சிகள் </a:t>
            </a:r>
            <a:r>
              <a:rPr lang="ta-IN" sz="1600" dirty="0" smtClean="0"/>
              <a:t>மேற்கொள்ளப்பட்டிருக்கின்றன.</a:t>
            </a:r>
            <a:endParaRPr lang="en-US" sz="1600" dirty="0" smtClean="0"/>
          </a:p>
          <a:p>
            <a:pPr lvl="0" algn="just">
              <a:lnSpc>
                <a:spcPct val="170000"/>
              </a:lnSpc>
            </a:pPr>
            <a:endParaRPr lang="en-US" sz="1600" dirty="0" smtClean="0"/>
          </a:p>
          <a:p>
            <a:pPr marL="285750" lvl="0" indent="-28575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ta-IN" sz="1600" dirty="0" smtClean="0"/>
              <a:t>பங்கேற்பாளர்களுக்கு </a:t>
            </a:r>
            <a:r>
              <a:rPr lang="ta-IN" sz="1600" dirty="0"/>
              <a:t>சூழ்நிலையியல் பாடப்பொருள்கள் பற்றிய ஆழ்ந்த நுண்ணறிவை வளர்ப்பதற்கும், அதனைக் கற்பிப்பதற்கும் பல்வேறு  பரிமாணங்களை உள்ளடக்கிய </a:t>
            </a:r>
            <a:r>
              <a:rPr lang="ta-IN" sz="1600" dirty="0" smtClean="0"/>
              <a:t>செயல்பாடுகள் </a:t>
            </a:r>
            <a:r>
              <a:rPr lang="ta-IN" sz="1600" dirty="0"/>
              <a:t>வடிவமைக்கப்பட்டுள்ளன. </a:t>
            </a:r>
            <a:endParaRPr lang="en-US" sz="1600" dirty="0" smtClean="0"/>
          </a:p>
          <a:p>
            <a:pPr lvl="0" algn="just">
              <a:lnSpc>
                <a:spcPct val="170000"/>
              </a:lnSpc>
            </a:pPr>
            <a:endParaRPr lang="en-US" sz="1600" dirty="0"/>
          </a:p>
          <a:p>
            <a:pPr marL="285750" indent="-285750" algn="just">
              <a:lnSpc>
                <a:spcPct val="17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ta-IN" sz="1600" dirty="0"/>
              <a:t>மதிப்பீடு </a:t>
            </a:r>
            <a:r>
              <a:rPr lang="ta-IN" sz="1600" dirty="0" smtClean="0"/>
              <a:t>என்பதைத் </a:t>
            </a:r>
            <a:r>
              <a:rPr lang="ta-IN" sz="1600" dirty="0"/>
              <a:t>தனித்த செயல்பாடாகக் கருதாமல், கற்றல் கற்பித்தல் செயல்முறைகளோடு </a:t>
            </a:r>
            <a:r>
              <a:rPr lang="ta-IN" sz="1600" dirty="0" smtClean="0"/>
              <a:t>அ</a:t>
            </a:r>
            <a:r>
              <a:rPr lang="ta-IN" sz="1600" dirty="0" smtClean="0">
                <a:latin typeface="Latha"/>
                <a:cs typeface="Latha"/>
              </a:rPr>
              <a:t>ஃது </a:t>
            </a:r>
            <a:r>
              <a:rPr lang="ta-IN" sz="1600" dirty="0" smtClean="0"/>
              <a:t>எவ்வாறு </a:t>
            </a:r>
            <a:r>
              <a:rPr lang="ta-IN" sz="1600" dirty="0"/>
              <a:t>ஒருங்கிணைந்துள்ளது </a:t>
            </a:r>
            <a:r>
              <a:rPr lang="ta-IN" sz="1600" dirty="0" smtClean="0"/>
              <a:t>என்பதையும் </a:t>
            </a:r>
            <a:r>
              <a:rPr lang="ta-IN" sz="1600" dirty="0"/>
              <a:t>இக்கட்டகம் </a:t>
            </a:r>
            <a:r>
              <a:rPr lang="ta-IN" sz="1600" dirty="0" smtClean="0"/>
              <a:t>விவரிக்கிறது.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283149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Water-cri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39" y="1264920"/>
            <a:ext cx="7592662" cy="4221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0" y="304800"/>
            <a:ext cx="8686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9588" lvl="0" indent="-50958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இது போன்ற சூழ்நிலைகளை நீ எப்போதாவது அனுபவித்திருக்கிறாயா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?</a:t>
            </a:r>
            <a:endParaRPr lang="en-US" sz="1600" dirty="0" smtClean="0"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6388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/>
              <a:t>Source: </a:t>
            </a:r>
            <a:r>
              <a:rPr lang="en-US" dirty="0" smtClean="0">
                <a:hlinkClick r:id="rId3"/>
              </a:rPr>
              <a:t>https://commons.wikimedia.org/wiki/File:Water-crisis.jpg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62000" y="228600"/>
            <a:ext cx="76962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		</a:t>
            </a: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சிந்திப்போம்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1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இது போன்று மேலும் சில செயல்பாடுகளை உங்ளால் வடிவமைக்க முடியுமா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65138" marR="0" lvl="0" indent="-46513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1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முதல்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4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வரையிலான செயல்பாடுகளில் ஆசிரியர் எவ்விதமான உத்திகளைப் பயன்படுத்தினார்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465138" marR="0" lvl="0" indent="-46513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65138" marR="0" lvl="0" indent="-46513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மேற்கண்ட செயல்பாடுகள் எந்தவிதமான திறன்களை வலியுறுத்துகின்றன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465138" marR="0" lvl="0" indent="-46513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65138" marR="0" lvl="0" indent="-46513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சூழ்நிலையியல் பாடமானது கலைக் கல்வியை ஒருங்கிணைக்கும் வகையில் ஏதேனும் வாய்ப்புகளை வழங்குகிறது என்று நினைக்கிறீர்களா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எப்படி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465138" marR="0" lvl="0" indent="-46513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65138" marR="0" lvl="0" indent="-46513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ஏதேனும் சமூகப் பிரச்சினைகள் தீர்க்கப்பட்டதாக நீங்கள் நினைக்கிறீர்களா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எந்தப் பிரச்சினை எவ்வாறு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28600"/>
            <a:ext cx="152400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914400" y="381000"/>
            <a:ext cx="7543800" cy="595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2.</a:t>
            </a: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: </a:t>
            </a: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அறிவியல் கொள்கைகள் மற்றும் செயல்முறைகள்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 அதனின் நிலை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நிறம்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சுவை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மூலக்கூறு அமைப்பு போன்ற தன்மைகளின் அடிப்படையில் உலகளவில் பொதுவானதாகவும்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தனித்தன்மை வாய்ந்ததாகவும் உள்ளது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இதன் வேதியியல் பண்புகள்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அறிவியில் நிகழ்வுகளையும் கொள்கைகளையும் ஆராய சிறந்த வாய்ப்புகளை வழங்குகிறது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குழந்தைகள் அவர்களின் அன்றாட வாழ்வில் சிறு வயது முதலே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நீரில் மிதத்தல்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மூழ்குதல்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விளையாடுதல் போன்ற அனுபவங்களைப் பெற்றிருக்கின்றனர்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அவ்வனுபவங்களைப் பிரதிபலிக்கும் வகையில் கற்றல் வாய்ப்புகளை ஏற்படுத்திக் கொடுங்கள்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3400" y="152400"/>
            <a:ext cx="83058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செயல்பாடு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5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endParaRPr kumimoji="0" lang="ta-I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நீரைக் கொண்டு செல்வதற்கும் சேமித்து வைப்பதற்கும் பயன்படும் கொள்கலன்களை வேறுபட்ட அளவு மற்றும் வடிவங்களில் வரைவதற்கு குழந்தைகளை ஊக்கப்படுத்துங்கள். பின்பு அவர்களுக்கு மற்றக் குழந்தைகளின் வரைபடங்களை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/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ஓவியங்களை காண்பதற்கும்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அதைக்குறித்த கலந்துரையாடலை மேற்கொள்வதற்கும் வாய்ப்பளிக்க வேண்டும்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509588" lvl="0" indent="-509588">
              <a:lnSpc>
                <a:spcPct val="150000"/>
              </a:lnSpc>
              <a:buFont typeface="Wingdings" pitchFamily="2" charset="2"/>
              <a:buChar char="v"/>
            </a:pPr>
            <a:r>
              <a:rPr lang="ta-IN" sz="1600" dirty="0" smtClean="0"/>
              <a:t>கொள்கலன்கள் எதனால் தயாரிக்கப்பட்டவை</a:t>
            </a:r>
            <a:r>
              <a:rPr lang="en-US" sz="1600" dirty="0" smtClean="0"/>
              <a:t>?</a:t>
            </a:r>
          </a:p>
          <a:p>
            <a:pPr marL="509588" lvl="0" indent="-509588">
              <a:lnSpc>
                <a:spcPct val="150000"/>
              </a:lnSpc>
              <a:buFont typeface="Wingdings" pitchFamily="2" charset="2"/>
              <a:buChar char="v"/>
            </a:pPr>
            <a:r>
              <a:rPr lang="ta-IN" sz="1600" dirty="0" smtClean="0"/>
              <a:t>கொள்கலன்களில் இருக்கும் நீரைப் பயன்படுத்தி என்னென்ன வேலைகளை மேற்கொள்ளலாம்</a:t>
            </a:r>
            <a:r>
              <a:rPr lang="en-US" sz="1600" dirty="0" smtClean="0"/>
              <a:t>?</a:t>
            </a:r>
          </a:p>
          <a:p>
            <a:pPr marL="509588" lvl="0" indent="-509588">
              <a:lnSpc>
                <a:spcPct val="150000"/>
              </a:lnSpc>
              <a:buFont typeface="Wingdings" pitchFamily="2" charset="2"/>
              <a:buChar char="v"/>
            </a:pPr>
            <a:r>
              <a:rPr lang="ta-IN" sz="1600" dirty="0" smtClean="0"/>
              <a:t>அனைத்து வேலைகளையும் முடித்தபின் கொள்கலனில் எவ்வளவு நேரம்வரை நீர் இருக்கும்</a:t>
            </a:r>
            <a:r>
              <a:rPr lang="en-US" sz="1600" dirty="0" smtClean="0"/>
              <a:t>?</a:t>
            </a:r>
          </a:p>
          <a:p>
            <a:pPr marL="509588" lvl="0" indent="-509588">
              <a:lnSpc>
                <a:spcPct val="150000"/>
              </a:lnSpc>
              <a:buFont typeface="Wingdings" pitchFamily="2" charset="2"/>
              <a:buChar char="v"/>
            </a:pPr>
            <a:r>
              <a:rPr lang="ta-IN" sz="1600" dirty="0" smtClean="0"/>
              <a:t>கொள்கலனில் எந்த அளவிற்கு நீரைச் சேமித்து வைக்கலாம்</a:t>
            </a:r>
            <a:r>
              <a:rPr lang="en-US" sz="1600" dirty="0" smtClean="0"/>
              <a:t>?</a:t>
            </a:r>
          </a:p>
          <a:p>
            <a:pPr marL="509588" lvl="0" indent="-509588">
              <a:lnSpc>
                <a:spcPct val="150000"/>
              </a:lnSpc>
              <a:buFont typeface="Wingdings" pitchFamily="2" charset="2"/>
              <a:buChar char="v"/>
            </a:pPr>
            <a:r>
              <a:rPr lang="ta-IN" sz="1600" dirty="0" smtClean="0"/>
              <a:t>குறுகிய மற்றும் அகன்ற கொள்கலன்களில் ஒரே மட்டத்தில் உள்ள நீரின் அளவு ஒன்றாக இருக்குமா</a:t>
            </a:r>
            <a:r>
              <a:rPr lang="en-US" sz="1600" dirty="0" smtClean="0"/>
              <a:t>?</a:t>
            </a:r>
          </a:p>
          <a:p>
            <a:pPr marL="509588" lvl="0" indent="-509588">
              <a:lnSpc>
                <a:spcPct val="150000"/>
              </a:lnSpc>
              <a:buFont typeface="Wingdings" pitchFamily="2" charset="2"/>
              <a:buChar char="v"/>
            </a:pPr>
            <a:r>
              <a:rPr lang="ta-IN" sz="1600" dirty="0" smtClean="0"/>
              <a:t>இதேபோன்று நீரின் மூன்று நிலைகளைக் குறிக்கும்</a:t>
            </a:r>
            <a:r>
              <a:rPr lang="en-US" sz="1600" dirty="0" smtClean="0"/>
              <a:t> (</a:t>
            </a:r>
            <a:r>
              <a:rPr lang="ta-IN" sz="1600" dirty="0" smtClean="0"/>
              <a:t>திட</a:t>
            </a:r>
            <a:r>
              <a:rPr lang="en-US" sz="1600" dirty="0" smtClean="0"/>
              <a:t>, </a:t>
            </a:r>
            <a:r>
              <a:rPr lang="ta-IN" sz="1600" dirty="0" smtClean="0"/>
              <a:t>திரவ</a:t>
            </a:r>
            <a:r>
              <a:rPr lang="en-US" sz="1600" dirty="0" smtClean="0"/>
              <a:t>, </a:t>
            </a:r>
            <a:r>
              <a:rPr lang="ta-IN" sz="1600" dirty="0" smtClean="0"/>
              <a:t>வாயு</a:t>
            </a:r>
            <a:r>
              <a:rPr lang="en-US" sz="1600" dirty="0" smtClean="0"/>
              <a:t>) </a:t>
            </a:r>
            <a:r>
              <a:rPr lang="ta-IN" sz="1600" dirty="0" smtClean="0"/>
              <a:t>வரைபடங்களை வரையச்செய்து</a:t>
            </a:r>
            <a:r>
              <a:rPr lang="en-US" sz="1600" dirty="0" smtClean="0"/>
              <a:t>, </a:t>
            </a:r>
            <a:r>
              <a:rPr lang="ta-IN" sz="1600" dirty="0" smtClean="0"/>
              <a:t>அது தொடர்பான கலந்துரையாடலை மேற்கொள்ளலாம்</a:t>
            </a:r>
            <a:r>
              <a:rPr lang="en-US" sz="1600" dirty="0" smtClean="0"/>
              <a:t>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81000" y="228600"/>
            <a:ext cx="85344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செயல்பாடு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மண்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சர்க்கரை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சுண்ணாம்புக்கட்டி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மஞ்சள்தூள் போன்ற பொருள்களை சேகரித்து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அப்பொருள்களை நீரில் கரைத்து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என்ன நிகழ்கிறது என்பதை உற்றுநோக்கி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நிகழும் மாற்றங்களைப் பதிவு செய்து பார்க்கலாம்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மேலும் அவர்கள் மை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பால்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தேன்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எண்ணெய் போன்ற சில திரவங்களை நீருடன் கலந்து அவை நீரில் கரைகிறதா என்பதனைப் பரிசோதித்துப் பார்க்கலாம்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a-IN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செயல்பாடு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7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குழந்தைகளை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பென்சில்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உலோக எழுதுகோல்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காற்று நிரப்பப்பட்ட பலூன் அல்லது காற்று நிரப்பப்படாத பலூன்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செங்கல்துண்டு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எஃகு தேக்கரண்டி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பிளாஸ்டிக் தேக்கரண்டி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ஐஸ்கிரீம் கப்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ஊசி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மெழுகுவர்த்தி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வெண்ணெய்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எண்ணெய்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அட்டை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தீக்குச்சி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அழிப்பான்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தட்டு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இலை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கல்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காலியான தண்ணீர் பாட்டில்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நீருள்ள தண்ணீர் பாட்டில் போன்ற பொருள்களைச் சேகரித்து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</a:t>
            </a:r>
            <a:r>
              <a:rPr kumimoji="0" lang="en-US" sz="15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இவற்றில் நீரில் மூழ்குபவை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மிதப்பவை எவை எனச் சிந்திக்க ஊக்கப்படுத்துங்கள்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பின்பு குழந்தைகள் இப்பொருள்களை ஒவ்வொன்றாக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வாளியில் உள்ள நீரில் போட்டு என்ன நிகழ்கிறது என்பதனை உற்றுநோக்கி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நிகழும் மாற்றங்களைப் அட்டவணையில் பதிவிடலாம்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85800" y="304800"/>
            <a:ext cx="8001000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கலந்துரையாடுக</a:t>
            </a:r>
            <a:endParaRPr lang="en-US" sz="1050" dirty="0" smtClean="0">
              <a:latin typeface="Arial" pitchFamily="34" charset="0"/>
              <a:ea typeface="Arial Unicode MS" pitchFamily="34" charset="-128"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குழந்தைகளைச் சில பொருள்கள் ஏன் நீரில் மிதக்கின்றன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சில பொருட்கள் ஏன் நீரில் மூழ்குகின்றன என்று அவர்களின் சொந்த நடையில் கலந்துரையாட ஊக்குவிக்கலாம்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மேலும், அவர்களை வெவ்வேறு வடிவமைப்பு கொண்ட ஒரே பொருள் நீரில் மிதக்கிறதா அல்லது மூழ்குகிறதா என்பதனை உற்றுநோக்க ஆயத்தப்படுத்தலாம்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lang="ta-IN" sz="1600" dirty="0" smtClean="0">
              <a:latin typeface="Arial" pitchFamily="34" charset="0"/>
              <a:ea typeface="Arial Unicode MS" pitchFamily="34" charset="-128"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செயல்பாடு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8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 நிரம்பிய வாளியில் இரப்பர் பந்தினை மிதக்க விடவும்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மிதந்துக்கொண்டிருக்கும் அப்பந்தினை நீரில் மூழ்கடிக்க பல்வேறு வழிகளைச் சிந்திக்கவும்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அவ்வாறு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செய்துப் பார்க்கவும் குழந்தைகளை ஊக்கப்படுத்துங்கள்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அவர்களால் செய்ய முடிகிறதா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ஆசிரியர் குழந்தைகளை வேறு சூழ்நிலையில் நீரில் மிதக்கும் பொருளை மூழ்கடிக்க முடிகிறதா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இல்லையா என்பதைப் பற்றிய அவர்களின் உற்றுநோக்கலை வகுப்பறையில் பகிர்ந்துகொள்ள ஊக்கப்படுத்தலாம்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குழந்தைகள் இந்நிகழ்வினைக் கூர்ந்து உற்றுநோக்குவதின் மூலம்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பொருள்கள் மூழ்கும் தன்மையில் வேறுபடுகிறது என்பதனை அறிந்துகொள்ள இயலும்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09600" y="228600"/>
            <a:ext cx="80772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செயல்பாடு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9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குழந்தைகளைச் சிறிய குவளையில் நீரை எடுத்து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அதில் ஒரு முட்டையை மெதுவாக போடச் சொல்லி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அது நீரில் மிதக்கிறதா அல்லது மூழ்குகிறதா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என்பதை உற்றுநோக்கச் சொல்லவும். அதில் சிறிது சர்க்கரை சேர்த்து என்ன நிகழ்கிறது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என்பதனைப் பார்க்கச் சொல்லவும்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தொடர்ந்து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10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முதல்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12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தேக்கரண்டி சர்க்கரையைச் சேர்க்கச் சொல்லுங்கள் என்ன நிகழ்கிறது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இதே போன்று உப்பைப் பயன்படுத்தி திரும்பவும் இச்செயல்பாட்டைச் செய்து என்ன நிகழ்கிறது என்பதனை உற்றுநோக்கச் சொல்லுங்கள்</a:t>
            </a: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09600" y="381000"/>
            <a:ext cx="8229599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சிந்திப்போம்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5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முதல்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9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வரையிலான செயல்பாடுகள்  எந்த பாடக்கருத்துகளைப் பற்றி குறிப்பிடுகின்றன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இந்த செயல்பாடுகளின் மூலம் எந்தெந்தச் செயல்திறன்களை மேம்படுத்த இயலும்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ஆசிரியர்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குழந்தைகளின் செயல்களை எவ்வாறு மதிப்பீடு செய்யமுடியும்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மேற்கண்ட செயல்பாடுகளின் மூலம் மதிப்பீடு செய்வதும் கற்றல் என்பதனை நீ எவ்வாறு வலியுறுத்துவாய்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மதிப்பீடு மூலம் கற்றல் என்பதை வலியுறுத்த வழங்கும் வாய்ப்புகளாவன சுயசிந்தனை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/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சுயகற்றல் மற்றும் குழுக்கற்றல்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/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மதிப்பிடுதல் போன்றவையாகும்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இந்தச் செயல்பாடுகளின் மூலம் என்னென்ன கற்றல் விளைவுகளை நீங்கள் உணர முடியும்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அவற்றைப்  பட்டியலிடுக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514350" marR="0" lvl="0" indent="-5143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தொடக்கநிலைக் கல்வியில் வேறு எந்த கருத்துகளை எடுத்துக்கொண்டு அதன் அடிப்படையில் செயல்பாடுகளை வடிவமைக்கலாம்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381000"/>
            <a:ext cx="77724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a-IN" sz="2800" b="1" dirty="0" smtClean="0">
                <a:solidFill>
                  <a:srgbClr val="FF0000"/>
                </a:solidFill>
              </a:rPr>
              <a:t>3</a:t>
            </a:r>
            <a:r>
              <a:rPr lang="ta-IN" sz="2400" b="1" dirty="0" smtClean="0">
                <a:solidFill>
                  <a:srgbClr val="FF0000"/>
                </a:solidFill>
              </a:rPr>
              <a:t>.நீர் ஒரு கலாச்சார அம்சம்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algn="just"/>
            <a:endParaRPr lang="en-US" sz="2400" b="1" dirty="0" smtClean="0"/>
          </a:p>
          <a:p>
            <a:pPr algn="just"/>
            <a:endParaRPr lang="en-US" sz="2400" b="1" dirty="0" smtClean="0"/>
          </a:p>
          <a:p>
            <a:pPr algn="just">
              <a:lnSpc>
                <a:spcPct val="150000"/>
              </a:lnSpc>
            </a:pPr>
            <a:r>
              <a:rPr lang="en-US" dirty="0" smtClean="0"/>
              <a:t>	</a:t>
            </a:r>
            <a:r>
              <a:rPr lang="ta-IN" sz="2000" dirty="0" smtClean="0"/>
              <a:t>பண்டைக்காலந்தொட்டு பல்வேறு பகுதியினராலும்</a:t>
            </a:r>
            <a:r>
              <a:rPr lang="en-US" sz="2000" dirty="0" smtClean="0"/>
              <a:t>, </a:t>
            </a:r>
            <a:r>
              <a:rPr lang="ta-IN" sz="2000" dirty="0" smtClean="0"/>
              <a:t>மதத்தினராலும் சமய</a:t>
            </a:r>
            <a:r>
              <a:rPr lang="en-US" sz="2000" dirty="0" smtClean="0"/>
              <a:t>, </a:t>
            </a:r>
            <a:r>
              <a:rPr lang="ta-IN" sz="2000" dirty="0" smtClean="0"/>
              <a:t>சடங்குகளுக்காக நீர் நிலைகளை வழிபடுதல் என்பது பண்பாட்டின்  அங்கமாக இருக்கிறது</a:t>
            </a:r>
            <a:r>
              <a:rPr lang="en-US" sz="2000" dirty="0" smtClean="0"/>
              <a:t>. </a:t>
            </a:r>
            <a:r>
              <a:rPr lang="ta-IN" sz="2000" dirty="0" smtClean="0"/>
              <a:t>இம்மாதிரியான நிகழ்வுகள் குழந்தைகளிடையே சமூக பண்பாட்டிற்கும்  இயற்கைக்கும் இடையே பிணைப்பை ஏற்படுத்தவும் அதன் மூலம் இயற்கையைப் பாதுகாக்கும் உணர்வை ஏற்படுத்தவும் போதுமான வாய்ப்புகளை அளிக்கிறது</a:t>
            </a:r>
            <a:r>
              <a:rPr lang="en-US" sz="2000" dirty="0" smtClean="0"/>
              <a:t>. </a:t>
            </a:r>
          </a:p>
          <a:p>
            <a:pPr algn="just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3400" y="228600"/>
            <a:ext cx="82296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செயல்பாடு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10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வகுப்பறையில்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குழந்தைகளை நீர் பற்றிய நாட்டுப்புற பாடல்களைப் பாட உற்சாகப்படுத்தலாம்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அதன்பிறகு அவர்களிடம் கீழ்க்காணும் கேள்விகளைக் கேட்கலாம்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இப்பாடலை நீ எங்கிருந்து கற்றுக்கொண்டாய்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எந்த நிகழ்ச்சியின்போது இப்பாடலைப் பாடுவார்கள்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 எந்தெந்த விழாக்களில் பண்பாட்டு  முக்கியத்துவம் வாய்ந்ததாக உள்ளது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அந்த விழாக்களின் பெயர்களைக் குறிப்பிடுக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உதாரணமாக ஆடிப்பெருக்கு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விநாயகர் சதுர்த்தி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மாரியம்மன் பண்டிகை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உனது பகுதியில் நீருக்கு முதன்மை அளித்துக் கொண்டாடப்படும் திருவிழாக்கள் யாவை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400050" lvl="0" indent="-400050">
              <a:lnSpc>
                <a:spcPct val="150000"/>
              </a:lnSpc>
              <a:buFont typeface="Wingdings" pitchFamily="2" charset="2"/>
              <a:buChar char="v"/>
            </a:pPr>
            <a:r>
              <a:rPr lang="ta-IN" dirty="0" smtClean="0"/>
              <a:t>அந்தத் திருவிழாவைக் கொண்டாட நீர் எவ்வளவு முக்கியத்துவம் வாய்ந்ததாக உள்ளது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685800"/>
            <a:ext cx="8001000" cy="5738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ta-IN" sz="32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கற்றல் </a:t>
            </a:r>
            <a:r>
              <a:rPr lang="ta-IN" sz="32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நோக்கங்கள்</a:t>
            </a:r>
            <a:endParaRPr lang="en-US" sz="3200" b="1" dirty="0" smtClean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dirty="0" smtClean="0">
                <a:solidFill>
                  <a:srgbClr val="BB1580"/>
                </a:solidFill>
              </a:rPr>
              <a:t>இக்கட்டகத்தைப் </a:t>
            </a:r>
            <a:r>
              <a:rPr lang="ta-IN" dirty="0">
                <a:solidFill>
                  <a:srgbClr val="BB1580"/>
                </a:solidFill>
              </a:rPr>
              <a:t>படித்தபின் </a:t>
            </a:r>
            <a:r>
              <a:rPr lang="ta-IN" dirty="0" smtClean="0">
                <a:solidFill>
                  <a:srgbClr val="BB1580"/>
                </a:solidFill>
              </a:rPr>
              <a:t>உங்களால்,</a:t>
            </a:r>
            <a:endParaRPr lang="en-US" dirty="0" smtClean="0">
              <a:solidFill>
                <a:srgbClr val="BB1580"/>
              </a:solidFill>
            </a:endParaRPr>
          </a:p>
          <a:p>
            <a:pPr>
              <a:lnSpc>
                <a:spcPct val="150000"/>
              </a:lnSpc>
            </a:pPr>
            <a:endParaRPr lang="en-US" sz="1600" dirty="0" smtClean="0"/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a-IN" sz="1600" dirty="0" smtClean="0"/>
              <a:t>தொடக்கநிலைக் </a:t>
            </a:r>
            <a:r>
              <a:rPr lang="ta-IN" sz="1600" dirty="0"/>
              <a:t>கல்வியில் சூழ்நிலையியல் </a:t>
            </a:r>
            <a:r>
              <a:rPr lang="ta-IN" sz="1600" dirty="0" smtClean="0"/>
              <a:t>ஓர் </a:t>
            </a:r>
            <a:r>
              <a:rPr lang="ta-IN" sz="1600" dirty="0"/>
              <a:t>ஒருங்கிணைந்த         கலைத்திட்டப் பகுதி என்பதை உணர்தல்</a:t>
            </a:r>
            <a:r>
              <a:rPr lang="en-US" sz="1600" dirty="0" smtClean="0"/>
              <a:t>.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a-IN" sz="1600" dirty="0"/>
              <a:t>பாடத்தில் உள்ள கருத்துகள் மற்றும் அவற்றின் </a:t>
            </a:r>
            <a:r>
              <a:rPr lang="ta-IN" sz="1600" dirty="0" smtClean="0"/>
              <a:t>சிக்கல்களைக் </a:t>
            </a:r>
            <a:r>
              <a:rPr lang="ta-IN" sz="1600" dirty="0"/>
              <a:t>கற்றல் நோக்கத்துடன் </a:t>
            </a:r>
            <a:r>
              <a:rPr lang="ta-IN" sz="1600" dirty="0" smtClean="0"/>
              <a:t>தொடர்புப்படுத்துதல்</a:t>
            </a:r>
            <a:r>
              <a:rPr lang="en-US" sz="1600" dirty="0" smtClean="0"/>
              <a:t>.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a-IN" sz="1600" dirty="0"/>
              <a:t>பாடப்புத்தகத்தில் உள்ள கருத்துகள் மற்றும் </a:t>
            </a:r>
            <a:r>
              <a:rPr lang="ta-IN" sz="1600" dirty="0" smtClean="0"/>
              <a:t>அவற்றோடு </a:t>
            </a:r>
            <a:r>
              <a:rPr lang="ta-IN" sz="1600" dirty="0"/>
              <a:t>தொடர்புடைய சிக்கல்களை இனம் காணுதல், வகுப்பறையில் கருத்துப் பரிமாற்றங்களுக்கான பல்வேறு அணுகுமுறைகள் பற்றி விழிப்புணர்வு </a:t>
            </a:r>
            <a:r>
              <a:rPr lang="ta-IN" sz="1600" dirty="0" smtClean="0"/>
              <a:t>பெறுதல்.</a:t>
            </a:r>
            <a:endParaRPr lang="en-US" sz="1600" dirty="0" smtClean="0"/>
          </a:p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241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33400" y="304800"/>
            <a:ext cx="82296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685800" marR="0" lvl="0" indent="-685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பண்டிகைகளைத் தவிர வேறு எந்தெந்த நிகழ்வுகளில்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(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உதாரணமாக, பிறப்பு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இறப்பு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திருமணம் மற்றும் பல) நீர் முக்கியத்துவம் பெறுகிறது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685800" marR="0" lvl="0" indent="-685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அம்மாதிரி நிகழ்வுகளில் நீரைப் பற்றிய சிறப்புப் பாடல்கள் பாடுகிறார்களா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ஆம் என்றால் ஒரு சில வரிகளைப் பாடவும்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685800" marR="0" lvl="0" indent="-685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 சார்ந்த நடனங்கள் இருக்கின்றனவா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அவற்றைக் குறிப்பிடவும்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685800" marR="0" lvl="0" indent="-685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மக்கள் சிலைகள்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உணவுப்பொருள்களை நீரில் இடுகிறார்களா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685800" marR="0" lvl="0" indent="-685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நீரில் இடக்கூடிய வேறுசில பொருட்களின் பெயர்களைக் கூறு.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685800" marR="0" lvl="0" indent="-685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மக்கள் நீரில் புனித நீராடுகிறார்களா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</a:p>
          <a:p>
            <a:pPr marL="685800" marR="0" lvl="0" indent="-685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685800" marR="0" lvl="0" indent="-685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சிந்திப்போம்</a:t>
            </a:r>
            <a:endParaRPr lang="en-US" dirty="0" smtClean="0">
              <a:latin typeface="Arial" pitchFamily="34" charset="0"/>
              <a:ea typeface="Arial Unicode MS" pitchFamily="34" charset="-128"/>
            </a:endParaRPr>
          </a:p>
          <a:p>
            <a:pPr marL="1943100" marR="0" lvl="0" indent="-685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சூழ்நிலையியல்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குழந்தைகளின் முழுமையான கல்வி மற்றும் ஒட்டுமொத்த வளர்ச்சிக்குத் தேவையான அனுபவங்களைத் தந்து உதவுகிறது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மேற்குறிப்பிட்ட செயல்பாடு மாணவனின் வளர்ச்சிக்கு எவ்வாறு உதவுமென்று நீ நினைக்கிறாய்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</a:p>
          <a:p>
            <a:pPr marL="1943100" marR="0" lvl="0" indent="-685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dirty="0" smtClean="0">
              <a:latin typeface="Arial Unicode MS" pitchFamily="34" charset="-128"/>
              <a:ea typeface="Arial Unicode MS" pitchFamily="34" charset="-128"/>
            </a:endParaRPr>
          </a:p>
          <a:p>
            <a:pPr marL="1943100" marR="0" lvl="0" indent="-685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572000"/>
            <a:ext cx="19812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"/>
            <a:ext cx="84582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AutoNum type="arabicPeriod" startAt="4"/>
            </a:pPr>
            <a:r>
              <a:rPr lang="ta-IN" b="1" dirty="0" smtClean="0">
                <a:solidFill>
                  <a:srgbClr val="FF0000"/>
                </a:solidFill>
              </a:rPr>
              <a:t>நீர் பாதுகாப்பு</a:t>
            </a:r>
            <a:r>
              <a:rPr lang="en-US" b="1" dirty="0" smtClean="0">
                <a:solidFill>
                  <a:srgbClr val="FF0000"/>
                </a:solidFill>
              </a:rPr>
              <a:t> – </a:t>
            </a:r>
            <a:r>
              <a:rPr lang="ta-IN" b="1" dirty="0" smtClean="0">
                <a:solidFill>
                  <a:srgbClr val="FF0000"/>
                </a:solidFill>
              </a:rPr>
              <a:t>ஒரு சூழ்நிலையியல் அக்கறை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342900" indent="-342900" algn="ctr">
              <a:buAutoNum type="arabicPeriod" startAt="4"/>
            </a:pPr>
            <a:endParaRPr lang="en-US" b="1" dirty="0" smtClean="0">
              <a:solidFill>
                <a:srgbClr val="FF0000"/>
              </a:solidFill>
            </a:endParaRPr>
          </a:p>
          <a:p>
            <a:pPr marL="342900" indent="-342900" algn="just">
              <a:lnSpc>
                <a:spcPct val="150000"/>
              </a:lnSpc>
            </a:pPr>
            <a:r>
              <a:rPr lang="en-US" sz="1600" dirty="0" smtClean="0"/>
              <a:t>	</a:t>
            </a:r>
            <a:r>
              <a:rPr lang="ta-IN" sz="1600" dirty="0" smtClean="0"/>
              <a:t> </a:t>
            </a:r>
            <a:r>
              <a:rPr lang="ta-IN" sz="1500" dirty="0" smtClean="0"/>
              <a:t>குழந்தைகளிடம் நீரை வீணாக்குதல்</a:t>
            </a:r>
            <a:r>
              <a:rPr lang="en-US" sz="1500" dirty="0" smtClean="0"/>
              <a:t>, </a:t>
            </a:r>
            <a:r>
              <a:rPr lang="ta-IN" sz="1500" dirty="0" smtClean="0"/>
              <a:t>மறுபயன்பாடு</a:t>
            </a:r>
            <a:r>
              <a:rPr lang="en-US" sz="1500" dirty="0" smtClean="0"/>
              <a:t>, </a:t>
            </a:r>
            <a:r>
              <a:rPr lang="ta-IN" sz="1500" dirty="0" smtClean="0"/>
              <a:t>பாதுகாத்தல் பற்றிப் பேசுவதால் எந்தப் பயனும் ஏற்படாது</a:t>
            </a:r>
            <a:r>
              <a:rPr lang="en-US" sz="1500" dirty="0" smtClean="0"/>
              <a:t>. </a:t>
            </a:r>
            <a:r>
              <a:rPr lang="ta-IN" sz="1500" dirty="0" smtClean="0"/>
              <a:t>அதற்குப் பதிலாக ஆசிரியர்கள் குழந்தைகளின் வாழ்க்கையோடு பின்னிப் பிணைந்த சூழலைக் கண்டறிந்து</a:t>
            </a:r>
            <a:r>
              <a:rPr lang="en-US" sz="1500" dirty="0" smtClean="0"/>
              <a:t>, </a:t>
            </a:r>
            <a:r>
              <a:rPr lang="ta-IN" sz="1500" dirty="0" smtClean="0"/>
              <a:t>அச்சூழலிலிருந்து எழும் சிக்கல்களைச் சரிசெய்வதற்குத் தேவையான நடவடிக்கை எடுக்க வாய்ப்பளிக்க வேண்டும்</a:t>
            </a:r>
            <a:r>
              <a:rPr lang="en-US" sz="1500" dirty="0" smtClean="0"/>
              <a:t>.</a:t>
            </a:r>
            <a:endParaRPr lang="ta-IN" sz="1500" dirty="0" smtClean="0"/>
          </a:p>
          <a:p>
            <a:pPr marL="342900" indent="-342900" algn="just">
              <a:lnSpc>
                <a:spcPct val="150000"/>
              </a:lnSpc>
            </a:pPr>
            <a:endParaRPr lang="en-US" sz="1500" dirty="0" smtClean="0"/>
          </a:p>
          <a:p>
            <a:pPr marL="342900" indent="-342900" algn="just">
              <a:lnSpc>
                <a:spcPct val="150000"/>
              </a:lnSpc>
            </a:pPr>
            <a:r>
              <a:rPr lang="ta-IN" sz="1500" b="1" dirty="0" smtClean="0">
                <a:solidFill>
                  <a:srgbClr val="00B050"/>
                </a:solidFill>
              </a:rPr>
              <a:t>	செயல்பாடு</a:t>
            </a:r>
            <a:r>
              <a:rPr lang="en-US" sz="1500" b="1" dirty="0" smtClean="0">
                <a:solidFill>
                  <a:srgbClr val="00B050"/>
                </a:solidFill>
              </a:rPr>
              <a:t> 11</a:t>
            </a:r>
          </a:p>
          <a:p>
            <a:pPr marL="342900" indent="-342900" algn="just">
              <a:lnSpc>
                <a:spcPct val="150000"/>
              </a:lnSpc>
            </a:pPr>
            <a:r>
              <a:rPr lang="en-US" sz="1500" dirty="0" smtClean="0"/>
              <a:t>	</a:t>
            </a:r>
            <a:r>
              <a:rPr lang="ta-IN" sz="1500" dirty="0" smtClean="0"/>
              <a:t>குழந்தைகளுக்கு நீர் விநியோக பற்றாக்குறைகள் சார்ந்த செய்தித்தாள் துணுக்குகள்</a:t>
            </a:r>
            <a:r>
              <a:rPr lang="en-US" sz="1500" dirty="0" smtClean="0"/>
              <a:t>, </a:t>
            </a:r>
            <a:r>
              <a:rPr lang="ta-IN" sz="1500" dirty="0" smtClean="0"/>
              <a:t>படங்கள் அல்லது காணொலிக்காட்சிகளை காண்பிக்கலாம்</a:t>
            </a:r>
            <a:r>
              <a:rPr lang="en-US" sz="1500" dirty="0" smtClean="0"/>
              <a:t>.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ta-IN" sz="1500" dirty="0" smtClean="0"/>
              <a:t>நீர் அனைவருக்கும் கிடைக்காததால் எழும் சிக்கல்களைப் பற்றி விவாதித்தல்</a:t>
            </a:r>
            <a:r>
              <a:rPr lang="en-US" sz="1500" dirty="0" smtClean="0"/>
              <a:t>. </a:t>
            </a:r>
            <a:r>
              <a:rPr lang="ta-IN" sz="1500" dirty="0" smtClean="0"/>
              <a:t>அதன்பிறகு சில கேள்விகளை எழுப்புக</a:t>
            </a:r>
            <a:r>
              <a:rPr lang="en-US" sz="1500" dirty="0" smtClean="0"/>
              <a:t>.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ta-IN" sz="1500" dirty="0" smtClean="0"/>
              <a:t>குழந்தைகள் எப்பொழுதாவது நீர் பற்றாக்குறை சூழலைச் சந்தித்திருக்கிறார்களா</a:t>
            </a:r>
            <a:r>
              <a:rPr lang="en-US" sz="1500" dirty="0" smtClean="0"/>
              <a:t>?-</a:t>
            </a:r>
            <a:r>
              <a:rPr lang="ta-IN" sz="1500" dirty="0" smtClean="0"/>
              <a:t>எப்பொழுது</a:t>
            </a:r>
            <a:r>
              <a:rPr lang="en-US" sz="1500" dirty="0" smtClean="0"/>
              <a:t>? </a:t>
            </a:r>
            <a:r>
              <a:rPr lang="ta-IN" sz="1500" dirty="0" smtClean="0"/>
              <a:t>அந்த சூழலை எவ்வாறு சமாளித்தார்கள்</a:t>
            </a:r>
            <a:r>
              <a:rPr lang="en-US" sz="1500" dirty="0" smtClean="0"/>
              <a:t>?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ta-IN" sz="1500" dirty="0" smtClean="0"/>
              <a:t>அவர்கள் குடும்பத்திற்கு ஒரு நாளைக்கு இரண்டு வாளி தண்ணீர் மட்டுமே கிடைக்குமானால் எந்தெந்த வேலைக்கு முன்னுரிமை அளிப்பார்கள்? அவற்றைப் பட்டியலிடுக</a:t>
            </a:r>
            <a:r>
              <a:rPr lang="en-US" sz="15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3048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a-IN" dirty="0" smtClean="0"/>
              <a:t>கீழ்க்காணும் சூழல் குறித்து கலந்துரையாடுக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019800"/>
            <a:ext cx="876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Source: </a:t>
            </a:r>
            <a:r>
              <a:rPr lang="en-US" sz="1600" dirty="0" smtClean="0"/>
              <a:t>https://www.financialexpress.com/lifestyle/science/chennai-water-crisis-the-reason-why-tamil-nadu-capital-is-facing-severe-drought/1618790/</a:t>
            </a:r>
            <a:endParaRPr lang="en-US" sz="1600" i="1" dirty="0"/>
          </a:p>
        </p:txBody>
      </p:sp>
      <p:pic>
        <p:nvPicPr>
          <p:cNvPr id="1026" name="Picture 2" descr="D:\Module 8  11.9.19\chennai-water-crisis-6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85800"/>
            <a:ext cx="805674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66800" y="3886200"/>
          <a:ext cx="7696200" cy="2346712"/>
        </p:xfrm>
        <a:graphic>
          <a:graphicData uri="http://schemas.openxmlformats.org/drawingml/2006/table">
            <a:tbl>
              <a:tblPr/>
              <a:tblGrid>
                <a:gridCol w="609600"/>
                <a:gridCol w="4419600"/>
                <a:gridCol w="685800"/>
                <a:gridCol w="609600"/>
                <a:gridCol w="1371600"/>
              </a:tblGrid>
              <a:tr h="5979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400" dirty="0">
                          <a:latin typeface="Calibri"/>
                          <a:ea typeface="Times New Roman"/>
                          <a:cs typeface="+mn-cs"/>
                        </a:rPr>
                        <a:t>வ</a:t>
                      </a:r>
                      <a:r>
                        <a:rPr lang="en-US" sz="1400" dirty="0">
                          <a:latin typeface="Arial Unicode MS"/>
                          <a:ea typeface="Times New Roman"/>
                          <a:cs typeface="+mn-cs"/>
                        </a:rPr>
                        <a:t>. </a:t>
                      </a:r>
                      <a:endParaRPr lang="ta-IN" sz="1400" dirty="0" smtClean="0">
                        <a:latin typeface="Arial Unicode MS"/>
                        <a:ea typeface="Times New Roman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400" dirty="0" smtClean="0">
                          <a:latin typeface="Calibri"/>
                          <a:ea typeface="Times New Roman"/>
                          <a:cs typeface="+mn-cs"/>
                        </a:rPr>
                        <a:t>எண்</a:t>
                      </a:r>
                      <a:r>
                        <a:rPr lang="en-US" sz="1400" dirty="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400" dirty="0">
                          <a:latin typeface="Calibri"/>
                          <a:ea typeface="Times New Roman"/>
                          <a:cs typeface="+mn-cs"/>
                        </a:rPr>
                        <a:t>நீர் வீணாவதற்கான காரணங்கள்</a:t>
                      </a: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400" dirty="0">
                          <a:latin typeface="Calibri"/>
                          <a:ea typeface="Times New Roman"/>
                          <a:cs typeface="+mn-cs"/>
                        </a:rPr>
                        <a:t>பள்ளி</a:t>
                      </a: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400" dirty="0">
                          <a:latin typeface="Calibri"/>
                          <a:ea typeface="Times New Roman"/>
                          <a:cs typeface="+mn-cs"/>
                        </a:rPr>
                        <a:t>வீடு</a:t>
                      </a: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400" dirty="0">
                          <a:latin typeface="Calibri"/>
                          <a:ea typeface="Times New Roman"/>
                          <a:cs typeface="+mn-cs"/>
                        </a:rPr>
                        <a:t>அருகமைப் பகுதி</a:t>
                      </a:r>
                      <a:r>
                        <a:rPr lang="en-US" sz="1400" dirty="0">
                          <a:latin typeface="Arial Unicode MS"/>
                          <a:ea typeface="Times New Roman"/>
                          <a:cs typeface="+mn-cs"/>
                        </a:rPr>
                        <a:t>/ </a:t>
                      </a:r>
                      <a:r>
                        <a:rPr lang="ta-IN" sz="1400" dirty="0">
                          <a:latin typeface="Calibri"/>
                          <a:ea typeface="Times New Roman"/>
                          <a:cs typeface="+mn-cs"/>
                        </a:rPr>
                        <a:t>வட்டாரம்</a:t>
                      </a: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Unicode MS"/>
                          <a:ea typeface="Times New Roman"/>
                          <a:cs typeface="+mn-cs"/>
                        </a:rPr>
                        <a:t>1.</a:t>
                      </a: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400" dirty="0">
                          <a:latin typeface="Calibri"/>
                          <a:ea typeface="Times New Roman"/>
                          <a:cs typeface="+mn-cs"/>
                        </a:rPr>
                        <a:t>குழாயில் நீர் ஒழுகுதல்</a:t>
                      </a: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Unicode MS"/>
                          <a:ea typeface="Times New Roman"/>
                          <a:cs typeface="+mn-cs"/>
                        </a:rPr>
                        <a:t>2.</a:t>
                      </a: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400" dirty="0">
                          <a:latin typeface="Calibri"/>
                          <a:ea typeface="Times New Roman"/>
                          <a:cs typeface="+mn-cs"/>
                        </a:rPr>
                        <a:t>நீர் வரும் குழாயில் ஏற்படும் கசிவு</a:t>
                      </a: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3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Unicode MS"/>
                          <a:ea typeface="Times New Roman"/>
                          <a:cs typeface="+mn-cs"/>
                        </a:rPr>
                        <a:t>3.</a:t>
                      </a: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400" dirty="0">
                          <a:latin typeface="Calibri"/>
                          <a:ea typeface="Times New Roman"/>
                          <a:cs typeface="+mn-cs"/>
                        </a:rPr>
                        <a:t>நீர்த் தொட்டி</a:t>
                      </a:r>
                      <a:r>
                        <a:rPr lang="en-US" sz="1400" dirty="0">
                          <a:latin typeface="Arial Unicode MS"/>
                          <a:ea typeface="Times New Roman"/>
                          <a:cs typeface="+mn-cs"/>
                        </a:rPr>
                        <a:t>/</a:t>
                      </a:r>
                      <a:r>
                        <a:rPr lang="ta-IN" sz="1400" dirty="0">
                          <a:latin typeface="Calibri"/>
                          <a:ea typeface="Times New Roman"/>
                          <a:cs typeface="+mn-cs"/>
                        </a:rPr>
                        <a:t>பாத்திரத்தில் நீர் நிரம்பி </a:t>
                      </a:r>
                      <a:r>
                        <a:rPr lang="ta-IN" sz="1400" dirty="0" smtClean="0">
                          <a:latin typeface="Calibri"/>
                          <a:ea typeface="Times New Roman"/>
                          <a:cs typeface="+mn-cs"/>
                        </a:rPr>
                        <a:t>வழிதல்</a:t>
                      </a:r>
                      <a:endParaRPr lang="en-US" sz="1400" dirty="0" smtClean="0">
                        <a:latin typeface="Calibri"/>
                        <a:ea typeface="Times New Roman"/>
                        <a:cs typeface="+mn-cs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Unicode MS"/>
                          <a:ea typeface="Times New Roman"/>
                          <a:cs typeface="+mn-cs"/>
                        </a:rPr>
                        <a:t>4.</a:t>
                      </a: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400" dirty="0">
                          <a:latin typeface="Calibri"/>
                          <a:ea typeface="Times New Roman"/>
                          <a:cs typeface="+mn-cs"/>
                        </a:rPr>
                        <a:t>வேறு </a:t>
                      </a:r>
                      <a:r>
                        <a:rPr lang="ta-IN" sz="1400" dirty="0" smtClean="0">
                          <a:latin typeface="Calibri"/>
                          <a:ea typeface="Times New Roman"/>
                          <a:cs typeface="+mn-cs"/>
                        </a:rPr>
                        <a:t>ஏதேனும் </a:t>
                      </a:r>
                      <a:endParaRPr lang="en-US" sz="14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64540" marR="64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304800" y="304800"/>
            <a:ext cx="8534400" cy="58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செயல்பாடு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12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குழந்தைகளைக் குழுக்களாகப் பிரித்து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அவர்களின் பள்ளி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வீடு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அருகமைப்பகுதி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/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வட்டாரப் பகுதிகளில்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ஏதேனும் ஒரு வகையில் நீர் வீணாக்கப்படுவதை, அதிகமாகப் பயன்படுத்தப்படுவதைக் கண்டறிய ஆய்வினை மேற்கொள்ளச்செய்யலாம்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ஆசிரியர் அவர்கள் உற்றுநோக்கிய நிகழ்வுகளைக் கீழ்க்காணும் அட்டவணையில் காணப்படும் கூறுகளுக்கு எதிரே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( √ )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குறியீடு மூலம் பதிவிடச் செய்யலாம்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381000" y="914400"/>
            <a:ext cx="8382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 கசிவு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நிரம்பி வழிவது குறித்து சம்பந்தப்பட்ட மக்களிடம் வினவி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அதற்கான காரணங்களைக் கண்டறிய ஊக்கப்படுத்தலாம்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அவர்கள் அளித்த தகவல்களை வைத்து அதற்கான முடிவுகளைப் பதிவு செய்ய சொல்லலாம்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வகுப்பறையில் ஆய்வின் முடிவுகளை வழங்கி மற்ற குழுக்களுடன் அதைக் குறித்த கலந்துரையாடலை மேற்கொள்ள வேண்டும்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ஆசிரியர் கீழே கொடுக்கப்பட்டுள்ள கூறுகள்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விதிகளை அடிப்படையாகக்கொண்டு மதிப்பீடு செய்து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குழந்தைகள் உதவியுடன் ஆய்வறிக்கையைத் தயாரிக்கலாம்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1" y="838200"/>
          <a:ext cx="8610598" cy="5826444"/>
        </p:xfrm>
        <a:graphic>
          <a:graphicData uri="http://schemas.openxmlformats.org/drawingml/2006/table">
            <a:tbl>
              <a:tblPr/>
              <a:tblGrid>
                <a:gridCol w="604253"/>
                <a:gridCol w="1510631"/>
                <a:gridCol w="1963819"/>
                <a:gridCol w="2250454"/>
                <a:gridCol w="2281441"/>
              </a:tblGrid>
              <a:tr h="480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b="1" dirty="0">
                          <a:latin typeface="Calibri"/>
                          <a:ea typeface="Times New Roman"/>
                          <a:cs typeface="+mn-cs"/>
                        </a:rPr>
                        <a:t>வ</a:t>
                      </a:r>
                      <a:r>
                        <a:rPr lang="en-US" sz="1100" b="1" dirty="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b="1" dirty="0">
                          <a:latin typeface="Calibri"/>
                          <a:ea typeface="Times New Roman"/>
                          <a:cs typeface="+mn-cs"/>
                        </a:rPr>
                        <a:t>எண்</a:t>
                      </a:r>
                      <a:r>
                        <a:rPr lang="en-US" sz="1100" b="1" dirty="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b="1" dirty="0">
                          <a:latin typeface="Calibri"/>
                          <a:ea typeface="Times New Roman"/>
                          <a:cs typeface="+mn-cs"/>
                        </a:rPr>
                        <a:t>அடிப்படை விதிகள்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b="1" dirty="0">
                          <a:latin typeface="Calibri"/>
                          <a:ea typeface="Times New Roman"/>
                          <a:cs typeface="+mn-cs"/>
                        </a:rPr>
                        <a:t>நிலை</a:t>
                      </a:r>
                      <a:r>
                        <a:rPr lang="en-US" sz="1100" b="1" dirty="0">
                          <a:latin typeface="Arial Unicode MS"/>
                          <a:ea typeface="Times New Roman"/>
                          <a:cs typeface="+mn-cs"/>
                        </a:rPr>
                        <a:t>-1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b="1">
                          <a:latin typeface="Calibri"/>
                          <a:ea typeface="Times New Roman"/>
                          <a:cs typeface="+mn-cs"/>
                        </a:rPr>
                        <a:t>நிலை</a:t>
                      </a:r>
                      <a:r>
                        <a:rPr lang="en-US" sz="1100" b="1">
                          <a:latin typeface="Arial Unicode MS"/>
                          <a:ea typeface="Times New Roman"/>
                          <a:cs typeface="+mn-cs"/>
                        </a:rPr>
                        <a:t>-2</a:t>
                      </a:r>
                      <a:endParaRPr lang="en-US" sz="110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b="1">
                          <a:latin typeface="Calibri"/>
                          <a:ea typeface="Times New Roman"/>
                          <a:cs typeface="+mn-cs"/>
                        </a:rPr>
                        <a:t>நிலை</a:t>
                      </a:r>
                      <a:r>
                        <a:rPr lang="en-US" sz="1100" b="1">
                          <a:latin typeface="Arial Unicode MS"/>
                          <a:ea typeface="Times New Roman"/>
                          <a:cs typeface="+mn-cs"/>
                        </a:rPr>
                        <a:t>-3</a:t>
                      </a:r>
                      <a:endParaRPr lang="en-US" sz="110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1060">
                <a:tc>
                  <a:txBody>
                    <a:bodyPr/>
                    <a:lstStyle/>
                    <a:p>
                      <a:pPr marL="342900" marR="0" lvl="0" indent="-34290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dirty="0" smtClean="0">
                          <a:latin typeface="Arial Unicode MS"/>
                          <a:ea typeface="Times New Roman"/>
                          <a:cs typeface="+mn-cs"/>
                        </a:rPr>
                        <a:t>1</a:t>
                      </a:r>
                      <a:endParaRPr lang="en-US" sz="11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வினாக்களை வடிவமைத்தல்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>
                          <a:latin typeface="Calibri"/>
                          <a:ea typeface="Times New Roman"/>
                          <a:cs typeface="+mn-cs"/>
                        </a:rPr>
                        <a:t>குழுக்களுக்கான அனைத்து வினாக்களையும் ஆசிரியர் வடிவமைத்தார்</a:t>
                      </a:r>
                      <a:r>
                        <a:rPr lang="en-US" sz="110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ஆசிரியர் மற்றும் ஒத்த வயது குழந்தைகள் உதவியுடன் வினாக்கள் </a:t>
                      </a:r>
                      <a:r>
                        <a:rPr lang="ta-IN" sz="1100" dirty="0" smtClean="0">
                          <a:latin typeface="Calibri"/>
                          <a:ea typeface="Times New Roman"/>
                          <a:cs typeface="+mn-cs"/>
                        </a:rPr>
                        <a:t>வடிவமைக்கப்பட்டன</a:t>
                      </a:r>
                      <a:r>
                        <a:rPr lang="en-US" sz="1100" dirty="0" smtClean="0">
                          <a:latin typeface="Calibri"/>
                          <a:ea typeface="Times New Roman"/>
                          <a:cs typeface="+mn-cs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ஒத்த வயது குழந்தைகளின் உதவியுடன் </a:t>
                      </a:r>
                      <a:r>
                        <a:rPr lang="ta-IN" sz="1100" dirty="0" smtClean="0">
                          <a:latin typeface="Calibri"/>
                          <a:ea typeface="Times New Roman"/>
                          <a:cs typeface="+mn-cs"/>
                        </a:rPr>
                        <a:t>அனைத்து </a:t>
                      </a: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வினாக்களும் </a:t>
                      </a:r>
                      <a:r>
                        <a:rPr lang="ta-IN" sz="1100" dirty="0" smtClean="0">
                          <a:latin typeface="Calibri"/>
                          <a:ea typeface="Times New Roman"/>
                          <a:cs typeface="+mn-cs"/>
                        </a:rPr>
                        <a:t>வடிவமைக்கப்பட்டன.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9124">
                <a:tc>
                  <a:txBody>
                    <a:bodyPr/>
                    <a:lstStyle/>
                    <a:p>
                      <a:pPr marL="342900" marR="0" lvl="0" indent="-34290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dirty="0" smtClean="0">
                          <a:latin typeface="Arial Unicode MS"/>
                          <a:ea typeface="Times New Roman"/>
                          <a:cs typeface="+mn-cs"/>
                        </a:rPr>
                        <a:t>2</a:t>
                      </a:r>
                      <a:endParaRPr lang="en-US" sz="11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பதில்களைச் சேகரித்தல்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ஆய்வு நோக்கில் வினாக்கள் கேட்கப்படவில்லை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சில நேரங்களில் ஆய்வு நோக்கில் வினாக்கள் </a:t>
                      </a:r>
                      <a:r>
                        <a:rPr lang="ta-IN" sz="1100" dirty="0" smtClean="0">
                          <a:latin typeface="Calibri"/>
                          <a:ea typeface="Times New Roman"/>
                          <a:cs typeface="+mn-cs"/>
                        </a:rPr>
                        <a:t>கேட்கப்பட்டுள்ளன</a:t>
                      </a:r>
                      <a:r>
                        <a:rPr lang="en-US" sz="1100" dirty="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ஆய்வு நோக்கில் வினாக்கள் கேட்கப்பட்டன</a:t>
                      </a:r>
                      <a:r>
                        <a:rPr lang="en-US" sz="1100" dirty="0">
                          <a:latin typeface="Arial Unicode MS"/>
                          <a:ea typeface="Times New Roman"/>
                          <a:cs typeface="+mn-cs"/>
                        </a:rPr>
                        <a:t>. </a:t>
                      </a: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கலந்துரையாடலின் போது புதிய வினாக்களும் சேர்க்கப்பட்டுள்ளன</a:t>
                      </a:r>
                      <a:r>
                        <a:rPr lang="en-US" sz="1100" dirty="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342900" marR="0" lvl="0" indent="-34290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dirty="0" smtClean="0">
                          <a:latin typeface="Arial Unicode MS"/>
                          <a:ea typeface="Times New Roman"/>
                          <a:cs typeface="+mn-cs"/>
                        </a:rPr>
                        <a:t>3</a:t>
                      </a:r>
                      <a:endParaRPr lang="en-US" sz="11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>
                          <a:latin typeface="Calibri"/>
                          <a:ea typeface="Times New Roman"/>
                          <a:cs typeface="+mn-cs"/>
                        </a:rPr>
                        <a:t>தகவல்களைப் பதிவு செய்தல் மற்றும் அறிக்கை தயாரித்தல்</a:t>
                      </a:r>
                      <a:endParaRPr lang="en-US" sz="110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விடைகள் சரியாக </a:t>
                      </a:r>
                      <a:r>
                        <a:rPr lang="ta-IN" sz="1100" dirty="0" smtClean="0">
                          <a:latin typeface="Calibri"/>
                          <a:ea typeface="Times New Roman"/>
                          <a:cs typeface="+mn-cs"/>
                        </a:rPr>
                        <a:t>ஒழுங்குப்படுத்தப்-படவில்லை</a:t>
                      </a:r>
                      <a:r>
                        <a:rPr lang="en-US" sz="1100" dirty="0">
                          <a:latin typeface="Arial Unicode MS"/>
                          <a:ea typeface="Times New Roman"/>
                          <a:cs typeface="+mn-cs"/>
                        </a:rPr>
                        <a:t>. </a:t>
                      </a: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தகவல்கள் வாய்மொழியாக பகிரப்பட்டது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தகவல்கள் முறையாக பதிவு செய்யப்பட்டு</a:t>
                      </a:r>
                      <a:r>
                        <a:rPr lang="en-US" sz="1100" dirty="0">
                          <a:latin typeface="Arial Unicode MS"/>
                          <a:ea typeface="Times New Roman"/>
                          <a:cs typeface="+mn-cs"/>
                        </a:rPr>
                        <a:t>, </a:t>
                      </a: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பிறகு எழுத்து வடிவில் அறிக்கை சமர்ப்பிக்கப்பட்டது</a:t>
                      </a:r>
                      <a:r>
                        <a:rPr lang="en-US" sz="1100" dirty="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>
                          <a:latin typeface="Calibri"/>
                          <a:ea typeface="Times New Roman"/>
                          <a:cs typeface="+mn-cs"/>
                        </a:rPr>
                        <a:t>தகவல்கள் முறையாகப் பதிவு செய்யப்பட்டு</a:t>
                      </a:r>
                      <a:r>
                        <a:rPr lang="en-US" sz="1100">
                          <a:latin typeface="Arial Unicode MS"/>
                          <a:ea typeface="Times New Roman"/>
                          <a:cs typeface="+mn-cs"/>
                        </a:rPr>
                        <a:t>, </a:t>
                      </a:r>
                      <a:r>
                        <a:rPr lang="ta-IN" sz="1100">
                          <a:latin typeface="Calibri"/>
                          <a:ea typeface="Times New Roman"/>
                          <a:cs typeface="+mn-cs"/>
                        </a:rPr>
                        <a:t>வகுப்பறையில் எழுத்து மற்றும் வாய்மொழி வாயிலாக அறிக்கை சமர்ப்பிக்கப்பட்டது</a:t>
                      </a:r>
                      <a:r>
                        <a:rPr lang="en-US" sz="110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490">
                <a:tc>
                  <a:txBody>
                    <a:bodyPr/>
                    <a:lstStyle/>
                    <a:p>
                      <a:pPr marL="342900" marR="0" lvl="0" indent="-34290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dirty="0" smtClean="0">
                          <a:latin typeface="Arial Unicode MS"/>
                          <a:ea typeface="Times New Roman"/>
                          <a:cs typeface="+mn-cs"/>
                        </a:rPr>
                        <a:t>4</a:t>
                      </a:r>
                      <a:endParaRPr lang="en-US" sz="11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>
                          <a:latin typeface="Calibri"/>
                          <a:ea typeface="Times New Roman"/>
                          <a:cs typeface="+mn-cs"/>
                        </a:rPr>
                        <a:t>முடிவுக்கு வருதல்</a:t>
                      </a:r>
                      <a:endParaRPr lang="en-US" sz="110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ஆலோசனைகள் ஏதும் பரிந்துரைக்காமல் தகவல்கள் மட்டும் </a:t>
                      </a:r>
                      <a:r>
                        <a:rPr lang="ta-IN" sz="1100" dirty="0" smtClean="0">
                          <a:latin typeface="Calibri"/>
                          <a:ea typeface="Times New Roman"/>
                          <a:cs typeface="+mn-cs"/>
                        </a:rPr>
                        <a:t>கொடுக்கப்பட்டுள்ளன</a:t>
                      </a:r>
                      <a:r>
                        <a:rPr lang="en-US" sz="1100" dirty="0" smtClean="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சரியான விளக்கம் மற்றும் அது சார்ந்த ஆலோசனைகள் வழங்கப்பட்டது</a:t>
                      </a:r>
                      <a:r>
                        <a:rPr lang="en-US" sz="1100" dirty="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தர்க்க ரீதியான விளக்கமும் நடைமுறைக்கேற்ற ஆலோசனைகளும் வழங்கப்பட்டது</a:t>
                      </a:r>
                      <a:r>
                        <a:rPr lang="en-US" sz="1100" dirty="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1405">
                <a:tc>
                  <a:txBody>
                    <a:bodyPr/>
                    <a:lstStyle/>
                    <a:p>
                      <a:pPr marL="342900" marR="0" lvl="0" indent="-34290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dirty="0" smtClean="0">
                          <a:latin typeface="Arial Unicode MS"/>
                          <a:ea typeface="Times New Roman"/>
                          <a:cs typeface="+mn-cs"/>
                        </a:rPr>
                        <a:t>5</a:t>
                      </a:r>
                      <a:endParaRPr lang="en-US" sz="1100" dirty="0">
                        <a:latin typeface="Arial Unicode MS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>
                          <a:latin typeface="Calibri"/>
                          <a:ea typeface="Times New Roman"/>
                          <a:cs typeface="+mn-cs"/>
                        </a:rPr>
                        <a:t>ஒத்துழைப்பு</a:t>
                      </a:r>
                      <a:endParaRPr lang="en-US" sz="110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குழுவில் குழந்தைகள்  சிலர் பங்கேற்றனர்</a:t>
                      </a:r>
                      <a:r>
                        <a:rPr lang="en-US" sz="1100" dirty="0">
                          <a:latin typeface="Arial Unicode MS"/>
                          <a:ea typeface="Times New Roman"/>
                          <a:cs typeface="+mn-cs"/>
                        </a:rPr>
                        <a:t>, </a:t>
                      </a: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சிலர் பங்களிக்கவில்லை</a:t>
                      </a:r>
                      <a:r>
                        <a:rPr lang="en-US" sz="1100" dirty="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குழந்தைகள் சிலர் பங்களிப்பை நல்கினர்</a:t>
                      </a:r>
                      <a:r>
                        <a:rPr lang="en-US" sz="1100" dirty="0">
                          <a:latin typeface="Arial Unicode MS"/>
                          <a:ea typeface="Times New Roman"/>
                          <a:cs typeface="+mn-cs"/>
                        </a:rPr>
                        <a:t>. </a:t>
                      </a:r>
                      <a:r>
                        <a:rPr lang="ta-IN" sz="1100" dirty="0" smtClean="0">
                          <a:latin typeface="Calibri"/>
                          <a:ea typeface="Times New Roman"/>
                          <a:cs typeface="+mn-cs"/>
                        </a:rPr>
                        <a:t>மற்றவர்களுக்குச் செயல்பாடுகள் </a:t>
                      </a: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பற்றி விழிப்புணர்வு/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தகவல்கள் </a:t>
                      </a:r>
                      <a:r>
                        <a:rPr lang="ta-IN" sz="1100" dirty="0" smtClean="0">
                          <a:latin typeface="Calibri"/>
                          <a:ea typeface="Times New Roman"/>
                          <a:cs typeface="+mn-cs"/>
                        </a:rPr>
                        <a:t>கொடுக்கப்பட்டன</a:t>
                      </a:r>
                      <a:r>
                        <a:rPr lang="en-US" sz="1100" dirty="0" smtClean="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a-IN" sz="1100" dirty="0" smtClean="0">
                          <a:latin typeface="Calibri"/>
                          <a:ea typeface="Times New Roman"/>
                          <a:cs typeface="+mn-cs"/>
                        </a:rPr>
                        <a:t>அனைத்துக் </a:t>
                      </a:r>
                      <a:r>
                        <a:rPr lang="ta-IN" sz="1100" dirty="0">
                          <a:latin typeface="Calibri"/>
                          <a:ea typeface="Times New Roman"/>
                          <a:cs typeface="+mn-cs"/>
                        </a:rPr>
                        <a:t>குழந்தைகளும் தனது சமமான பங்களிப்பினை நல்கினர்</a:t>
                      </a:r>
                      <a:r>
                        <a:rPr lang="en-US" sz="1100" dirty="0">
                          <a:latin typeface="Arial Unicode MS"/>
                          <a:ea typeface="Times New Roman"/>
                          <a:cs typeface="+mn-cs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00400" y="304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a-IN" dirty="0" smtClean="0"/>
              <a:t>ஆய்வறிக்கை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685800" y="457200"/>
            <a:ext cx="7924800" cy="62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செயல்பாடு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13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 பற்றாக்குறையைச் சமாளிக்கும்பொருட்டுப் புதிய உத்திகளைக் கண்டுபிடிக்க குழந்தைகளை உற்சாகப்படுத்தி அவர்களுடைய பதிலைப் பகுப்பாய்வு செய்யும்பொழுது ஆசிரியர் அவர்களுடைய சூழலை மனத்தில் வைத்துக்கொள்ள வேண்டும்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 பற்றாக்குறையினால் ஏற்படும் நெருக்கடியை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மக்கள் எந்தெந்த வழிகளில் சமாளிக்கிறார்கள்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என்பதைப் புரிந்து கொள்வதற்கு வாய்ப்பளிக்க வேண்டும்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ta-I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a-I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lvl="2">
              <a:lnSpc>
                <a:spcPct val="150000"/>
              </a:lnSpc>
            </a:pPr>
            <a:r>
              <a:rPr lang="ta-IN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செயல்பாடு</a:t>
            </a:r>
            <a:r>
              <a:rPr lang="en-US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 14</a:t>
            </a:r>
            <a:endParaRPr lang="ta-IN" dirty="0" smtClean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US" sz="1600" dirty="0" smtClean="0">
              <a:latin typeface="Arial Unicode MS" pitchFamily="34" charset="-128"/>
              <a:ea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நம் அன்றாட வாழ்வில் எந்தெந்த வழிகளில் நீரினை மறுபயன்பாடு செய்யமுடியும்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என்ற கேள்வியைக் கேட்கலாம்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குழந்தைகள் நீர் மறுபயன்பாட்டின் மூலம் செய்யப்படும் செயல்களைப் பட்டியலிடுவார்கள்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</a:rPr>
              <a:t>.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  எடுத்துக்காட்டாக,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a-I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609600" y="533400"/>
            <a:ext cx="82296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00050" marR="0" lvl="0" indent="-4000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துணிகளைத் துவைத்தபின் வெளியில் செல்லும் நீரை விலங்குகளுக்கு கொடுக்கலாமா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இல்லை என்றால் ஏன்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ஆம் என்றால்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எப்படி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துணிகளைத் துவைத்த நீரைக் குடிக்கப் பயன்படுத்த முடியுமா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மேலும் நீங்கள் இவ்வாறு கேட்கலாம்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இந்த நீர் தாவரங்களைப் பாதிக்குமா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எப்படி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இந்நீரை நாம் மறுபயன்பாட்டிற்கு செலவிடமுடியுமா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எப்படி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சில வழிகளைப் பரிந்துரை செய்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00050" marR="0" lvl="0" indent="-4000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இவ்வகையில்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நீரைச் சரியான முறையில் மறுபயன்பாட்டிற்குச் செலவிடுவதற்கான அறிவைக் கட்டமைக்க குழந்தைகளின் பல்வேறு பதில்களைப் பயன்படுத்தலாம்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762000" y="228600"/>
            <a:ext cx="77724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உங்களுக்குத் தெரியுமா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ta-IN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	</a:t>
            </a: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ஜல் சக்தி அபியான்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(JSA) –</a:t>
            </a: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மழைநீர்</a:t>
            </a:r>
            <a:r>
              <a:rPr kumimoji="0" lang="ta-IN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			</a:t>
            </a: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சேகரிப்பைத் தீவிரமாக்கும் மத்திய</a:t>
            </a:r>
            <a:r>
              <a:rPr kumimoji="0" lang="ta-IN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			</a:t>
            </a: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அரசின் புதிய திட்டம்</a:t>
            </a:r>
            <a:r>
              <a:rPr lang="ta-IN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sz="2000" b="1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sz="2000" b="1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sz="2000" b="1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sz="2000" b="1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sz="2000" b="1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sz="2000" b="1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a-IN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a-IN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dirty="0" smtClean="0">
              <a:solidFill>
                <a:srgbClr val="C00000"/>
              </a:solidFill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a-IN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dirty="0" smtClean="0">
              <a:solidFill>
                <a:srgbClr val="C00000"/>
              </a:solidFill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a-IN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dirty="0" smtClean="0">
              <a:solidFill>
                <a:srgbClr val="C00000"/>
              </a:solidFill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57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Jagadeesan\Desktop\20190725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752600"/>
            <a:ext cx="7539543" cy="4800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533400" y="457200"/>
            <a:ext cx="80772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செயல்பாடு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15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குழந்தைகளின் சூழலில் உள்ள நீர் சேகரிப்பின் தேவையை அவர்கள் எவ்வாறு நீர் சேகரிப்பைச் செயல்படுத்துகிறார்கள்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என்பதைக் கவனத்தில் எடுத்துக்கொள்ள வேண்டும்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உதாரணத்திற்குத்  தமிழ்நாட்டில் மழைநீர் சேகரிப்பினால் சேகரிக்கப்பட்ட நீர் எந்த நோக்கத்திற்காக பயன்படுத்தப்படுகிறது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மேலும் மழைநீர் எவ்வாறு சேகரிக்கப்படுகிறது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என்பதைப் படம் வரைய குழந்தைகளை ஊக்கப்படுத்த வேண்டும்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அவர்கள் கண்டறிந்த கருத்துகளை வழங்கச் செய்து குழந்தைகளின் தனித்துவம் வாய்ந்த அனுபவங்களைப் பகிர்ந்து கொள்ளச்  செய்யலாம்.</a:t>
            </a:r>
            <a:endParaRPr kumimoji="0" lang="ta-I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1447800"/>
            <a:ext cx="7467600" cy="4473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a-IN" sz="1600" dirty="0"/>
              <a:t>குழந்தைகளின் தேவைகளுக்கு ஏற்ப கற்றல் அனுபவங்கள் வழங்கும் </a:t>
            </a:r>
            <a:r>
              <a:rPr lang="ta-IN" sz="1600" dirty="0" smtClean="0"/>
              <a:t>பாடப்பொருளைத்  </a:t>
            </a:r>
            <a:r>
              <a:rPr lang="ta-IN" sz="1600" dirty="0"/>
              <a:t>திட்டமிடுதல் மற்றும் வடிவமைத்தல்</a:t>
            </a:r>
            <a:r>
              <a:rPr lang="en-US" sz="1600" dirty="0"/>
              <a:t>.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a-IN" sz="1600" dirty="0" smtClean="0"/>
              <a:t>அனைத்துக்  </a:t>
            </a:r>
            <a:r>
              <a:rPr lang="ta-IN" sz="1600" dirty="0"/>
              <a:t>குழந்தைகளும் பயனுள்ள வகையில் கற்கும் விதத்தில் செயல்பாடுகள் மூலம் கற்றல் வாய்ப்புகளை வடிவமைத்தல்</a:t>
            </a:r>
            <a:endParaRPr lang="en-US" sz="1600" dirty="0"/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a-IN" sz="1600" dirty="0"/>
              <a:t>சூழ்நிலையியல் கற்றல் விளைவுகளுக்குரிய கற்றல் வளர்ச்சியை </a:t>
            </a:r>
            <a:r>
              <a:rPr lang="ta-IN" sz="1600" dirty="0" smtClean="0"/>
              <a:t>மதிப்பிடவும் </a:t>
            </a:r>
            <a:r>
              <a:rPr lang="ta-IN" sz="1600" dirty="0"/>
              <a:t>பல்வேறு மதிப்பீட்டு உத்திகளை அறிதல்</a:t>
            </a:r>
            <a:r>
              <a:rPr lang="en-US" sz="1600" dirty="0"/>
              <a:t>.</a:t>
            </a: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b="1" dirty="0">
              <a:latin typeface="Calibri" panose="020F0502020204030204" pitchFamily="34" charset="0"/>
              <a:ea typeface="Times New Roman" panose="02020603050405020304" pitchFamily="18" charset="0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103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533400" y="304800"/>
            <a:ext cx="82296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செயல்பாடு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16</a:t>
            </a:r>
            <a:endParaRPr kumimoji="0" lang="ta-IN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குழந்தைகள் தாமாகவே நான்கு குழுவாப் பிரிந்து, ஒவ்வொரு குழுவும் கீழே கொடுக்கப்பட்டுள்ள பாடப்பொருளை ஆழ்ந்து சிந்தித்துச்  செயல்திட்டத்தை வடிவமைக்கலாம்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	</a:t>
            </a:r>
            <a:r>
              <a:rPr kumimoji="0" lang="ta-I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நீரின் மறுபயன்பாடு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–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வீடு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/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பள்ளிகளில் எந்தெந்த வழிகளில் நீரை மறுபயன்பாட்டிற்கு உபயோகப்படுத்தலாம் என்பதைப் பரிந்துரைக்கவும்.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ஆ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 சேகரிப்பு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–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சுற்றுப்புறத்தில் மழைநீரை எவ்வாறு சேகரிக்கலாம் என்பதைக் கண்டுபிடி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	</a:t>
            </a:r>
            <a:r>
              <a:rPr kumimoji="0" lang="ta-I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 விரயம்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–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எந்த அளவு நீர் குழாயிலிருந்து கசிதல் மற்றும் சொட்டுதல் மூலமாக நீர் வீணாகிறது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என்பதை அளவிடுதல்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ஈ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	</a:t>
            </a:r>
            <a:r>
              <a:rPr kumimoji="0" lang="ta-I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நீர் மாசுபடுதல்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-  நீர் மாசுபாடு பற்றி ஒரு மாதத்தில் நிகழ்ந்த செய்திகளைச் சேகரிக்கச் செய்து அதற்கான காரணங்களைப் பட்டியலிடுக.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உ.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நீரின் மூலம் பரவும் நோய்களையும் அதற்கான காரணங்களையும் பட்டியலிடுக.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838198"/>
            <a:ext cx="8153400" cy="5874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நீர் மாசுபடுதலைப் பற்றி அறிந்து கொள்வதற்காகக் குழந்தைகள் பல்வேறு வளங்களைப் பயன்படுத்த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நூலகத்திற்குச்சென்று செய்தி சேகரிக்கவும் பெரியவர்களிடம் கேட்டுத் தெரிந்து கொள்ளவும் ஊக்கமளிக்கலாம்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கொடுக்கப்பட்டுள்ள தலைப்பிற்கு ஏற்ப ஒவ்வொரு குழுவும் கதை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கவிதை எழுதலாம் அல்லது நாடகம்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/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பொம்மலாட்டம் நடித்துக் காண்பிக்கலாம்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.</a:t>
            </a:r>
            <a:endParaRPr lang="ta-IN" dirty="0" smtClean="0">
              <a:latin typeface="Arial Unicode MS" pitchFamily="34" charset="-128"/>
              <a:ea typeface="Arial Unicode MS" pitchFamily="34" charset="-128"/>
            </a:endParaRPr>
          </a:p>
          <a:p>
            <a:pPr lvl="0" indent="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ta-IN" dirty="0" smtClean="0">
              <a:latin typeface="Arial Unicode MS" pitchFamily="34" charset="-128"/>
              <a:ea typeface="Arial Unicode MS" pitchFamily="34" charset="-128"/>
            </a:endParaRPr>
          </a:p>
          <a:p>
            <a:pPr lvl="0" indent="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இம்மாதிரியான செயல்பாடுகள் மூலம் குழந்தைகள் தமது பள்ளியிலும்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குடும்பத்திலும் நீர் மாசுபடுதலைப் பற்றி எடுத்துக்கூறலாம்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நீர் மாசுபடுத்துவதைத் தவிர்த்தல்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</a:rPr>
              <a:t>நீரின் மறுபயன்பாடு, நீரினை மறுசுழற்சி செய்தல் ஆகியவற்றிற்கு பலவழிமுறைகளைப் பரிந்துரை செய்தல் மற்றும் இவற்றிக்கு முழக்கங்கள், கவிதைகள் எழுத செய்தல்.</a:t>
            </a:r>
            <a:endParaRPr lang="ta-IN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762000" y="304800"/>
            <a:ext cx="8001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			</a:t>
            </a:r>
            <a:r>
              <a:rPr kumimoji="0" lang="ta-I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சிந்திப்போம்</a:t>
            </a:r>
          </a:p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a-IN" sz="1600" b="1" dirty="0" smtClean="0">
              <a:latin typeface="Arial Unicode MS" pitchFamily="34" charset="-128"/>
              <a:ea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இக்கட்டகத்தில் எந்தப் பாடப்பொருள் மற்றும் சிக்கல்கள் செயல்பாடுகள் மூலம் கொடுக்கப்பட்டுள்ளன என்பதையும்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NCERT 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சூழ்நிலையியல் பாடப்புத்தகத்தில் அவை  எங்குள்ளன என்பதையும் கண்டுபிடி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மேலே கொடுக்கப்பட்ட பாடப்பொருள்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சிக்கல் சார்ந்த செயல்பாடுகள் உன்னுடைய மாநிலப் பாடத்திட்டம் மற்றும் பாடப்புத்தகத்தில் கொடுக்கப்பட்டுள்ளதா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எவ்வாறு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குழந்தைகளின் செயல்திட்டத்தை எவ்வாறு மதிப்பிடுவாய்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மேற்குறிப்பிட்ட செயல்திட்டத்திற்கான அடிப்படை விதிகளை வடிவமை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(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அ முதல் உ வரை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மேற்குறிப்பிட்ட செயல்பாடுகளில் எந்தெந்தக் கற்றல் விளைவுகள் இலக்காக எடுத்துக்கொள்ளப்பட்டிருகின்றன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?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76237"/>
            <a:ext cx="1757363" cy="175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762000" y="228600"/>
            <a:ext cx="7924800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கற்றல் விளைவுகள்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     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நீரின் வளங்கள் மற்றும் நீரைச் சேமித்து வைக்கும் பொருள்களைக்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   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கண்டறிதல்</a:t>
            </a: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வீடு மற்றும் சுற்றுப்புறத்தில் உள்ள நீரின் தேவை, கிடைக்கும் விதம் மற்றும் பயன்பாடு பற்றி விவரித்தல்.</a:t>
            </a: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நீரைப்பெறுவதில் மற்றும் சேமித்தலில் குடும்ப உறுப்பினர்களின் பங்குப் பற்றி விவரித்தல்.</a:t>
            </a: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உற்றுநோக்கல்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அனுபவம்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பொருள்கள் பற்றிய தகவல்கள் / வேறுபட்ட செயல்பாடுகள் மற்றும் செயல்பாட்டின் அமைப்பைக் கணித்தல் போன்றவற்றைப் பதிவு செய்தல்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ta-I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 புலன்களைப் பயன்படுத்தித் திரவத்தில் மிதக்கும் பொருள்கள்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/ 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மூழ்கும் பொருள்கள்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கரையும் மற்றும் கரையாத பொருள்களின் ஒற்றுமை மற்றும் வேற்றுமை பண்புகளைக் கண்டறிந்து அவற்றின் செயல்பாடுகளை வேறுபடுத்துதல்.</a:t>
            </a: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 எளிய கருவிகள் கொண்டு பொருள்களின் பண்புகள்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தன்மைகள்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நிகழ்வுகளைச் சரிபார்த்தலை அனுமானித்தல்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(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எ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கா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மிதக்கும்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மூழ்கும்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/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கலத்தல்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).</a:t>
            </a:r>
            <a:endParaRPr kumimoji="0" lang="ta-I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</a:endParaRP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 பல வழிகளில் பார்வையிடப்பட்ட இடங்கள், பொருள்கள், நிகழ்வுகள் குறித்த தகவல்களையும், அனுபவங்களையும் பதிவு செய்தல்</a:t>
            </a: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08000" marR="0" lvl="0" indent="-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 படங்கள்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வடிவங்கள்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மாதிரிகள்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, </a:t>
            </a:r>
            <a:r>
              <a:rPr kumimoji="0" lang="ta-I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வரைபடங்கள், கவிதைகள் மற்றும் முழக்கங்களை உருவாக்குதல்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</a:rPr>
              <a:t>.</a:t>
            </a:r>
            <a:endParaRPr kumimoji="0" lang="ta-I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5827200" cy="4633690"/>
          </a:xfrm>
        </p:spPr>
        <p:txBody>
          <a:bodyPr/>
          <a:lstStyle/>
          <a:p>
            <a:pPr algn="ctr"/>
            <a:r>
              <a:rPr lang="ta-IN" dirty="0" smtClean="0"/>
              <a:t/>
            </a:r>
            <a:br>
              <a:rPr lang="ta-IN" dirty="0" smtClean="0"/>
            </a:br>
            <a:r>
              <a:rPr lang="ta-IN" dirty="0" smtClean="0"/>
              <a:t/>
            </a:r>
            <a:br>
              <a:rPr lang="ta-IN" dirty="0" smtClean="0"/>
            </a:br>
            <a:r>
              <a:rPr lang="ta-IN" dirty="0" smtClean="0"/>
              <a:t/>
            </a:r>
            <a:br>
              <a:rPr lang="ta-IN" dirty="0" smtClean="0"/>
            </a:br>
            <a:r>
              <a:rPr lang="ta-IN" sz="9600" dirty="0" smtClean="0"/>
              <a:t>நன்றி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381000"/>
            <a:ext cx="76962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2000" b="1" dirty="0">
                <a:solidFill>
                  <a:srgbClr val="0070C0"/>
                </a:solidFill>
              </a:rPr>
              <a:t>சூழ்நிலையியல்</a:t>
            </a:r>
            <a:r>
              <a:rPr lang="en-US" sz="2000" b="1" dirty="0">
                <a:solidFill>
                  <a:srgbClr val="0070C0"/>
                </a:solidFill>
                <a:latin typeface="Arial Unicode MS" panose="020B0604020202020204" pitchFamily="34" charset="-128"/>
              </a:rPr>
              <a:t> – </a:t>
            </a:r>
            <a:r>
              <a:rPr lang="ta-IN" sz="2000" b="1" dirty="0">
                <a:solidFill>
                  <a:srgbClr val="0070C0"/>
                </a:solidFill>
                <a:latin typeface="Arial Unicode MS" panose="020B0604020202020204" pitchFamily="34" charset="-128"/>
              </a:rPr>
              <a:t>ஒரு கலைத்திட்ட </a:t>
            </a:r>
            <a:r>
              <a:rPr lang="ta-IN" sz="2000" b="1" dirty="0" smtClean="0">
                <a:solidFill>
                  <a:srgbClr val="0070C0"/>
                </a:solidFill>
                <a:latin typeface="Arial Unicode MS" panose="020B0604020202020204" pitchFamily="34" charset="-128"/>
              </a:rPr>
              <a:t>பகுதி</a:t>
            </a:r>
            <a:endParaRPr lang="en-US" sz="2000" b="1" dirty="0" smtClean="0">
              <a:solidFill>
                <a:srgbClr val="0070C0"/>
              </a:solidFill>
              <a:latin typeface="Arial Unicode MS" panose="020B0604020202020204" pitchFamily="34" charset="-128"/>
            </a:endParaRPr>
          </a:p>
          <a:p>
            <a:endParaRPr lang="en-US" sz="2000" b="1" dirty="0" smtClean="0">
              <a:latin typeface="Arial Unicode MS" panose="020B0604020202020204" pitchFamily="34" charset="-128"/>
            </a:endParaRPr>
          </a:p>
          <a:p>
            <a:endParaRPr lang="en-US" b="1" dirty="0">
              <a:latin typeface="Arial Unicode MS" panose="020B0604020202020204" pitchFamily="34" charset="-128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மூன்றாம் வகுப்புமுதல் </a:t>
            </a:r>
            <a:r>
              <a:rPr lang="ta-IN" sz="1600" dirty="0"/>
              <a:t>ஐந்தாம் </a:t>
            </a:r>
            <a:r>
              <a:rPr lang="ta-IN" sz="1600" dirty="0" smtClean="0"/>
              <a:t>வகுப்பு வரையுள்ள </a:t>
            </a:r>
            <a:r>
              <a:rPr lang="ta-IN" sz="1600" dirty="0"/>
              <a:t>சூழ்நிலையியல் பாடமானது அறிவியல்</a:t>
            </a:r>
            <a:r>
              <a:rPr lang="en-US" sz="1600" dirty="0"/>
              <a:t> (</a:t>
            </a:r>
            <a:r>
              <a:rPr lang="ta-IN" sz="1600" dirty="0"/>
              <a:t>இயற்கை மற்றும் இயற்பியல்</a:t>
            </a:r>
            <a:r>
              <a:rPr lang="en-US" sz="1600" dirty="0"/>
              <a:t>), </a:t>
            </a:r>
            <a:r>
              <a:rPr lang="ta-IN" sz="1600" dirty="0" smtClean="0"/>
              <a:t>சமூக அறிவியல்</a:t>
            </a:r>
            <a:r>
              <a:rPr lang="en-US" sz="1600" dirty="0" smtClean="0"/>
              <a:t> (</a:t>
            </a:r>
            <a:r>
              <a:rPr lang="ta-IN" sz="1600" dirty="0"/>
              <a:t>இயற்கை</a:t>
            </a:r>
            <a:r>
              <a:rPr lang="en-US" sz="1600" dirty="0"/>
              <a:t>, </a:t>
            </a:r>
            <a:r>
              <a:rPr lang="ta-IN" sz="1600" dirty="0"/>
              <a:t>பௌதீக அமைப்பு</a:t>
            </a:r>
            <a:r>
              <a:rPr lang="en-US" sz="1600" dirty="0"/>
              <a:t>, </a:t>
            </a:r>
            <a:r>
              <a:rPr lang="ta-IN" sz="1600" dirty="0"/>
              <a:t>சமூக கலாச்சாரம்</a:t>
            </a:r>
            <a:r>
              <a:rPr lang="en-US" sz="1600" dirty="0"/>
              <a:t>) </a:t>
            </a:r>
            <a:r>
              <a:rPr lang="ta-IN" sz="1600" dirty="0" smtClean="0"/>
              <a:t>சுற்றுச்சூழல் கல்வி </a:t>
            </a:r>
            <a:r>
              <a:rPr lang="ta-IN" sz="1600" dirty="0"/>
              <a:t>ஆகியவற்றின் </a:t>
            </a:r>
            <a:r>
              <a:rPr lang="ta-IN" sz="1600" dirty="0" smtClean="0"/>
              <a:t>பாடக்கருத்துகள் மற்றும்</a:t>
            </a:r>
            <a:r>
              <a:rPr lang="en-US" sz="1600" dirty="0" smtClean="0"/>
              <a:t> </a:t>
            </a:r>
            <a:r>
              <a:rPr lang="ta-IN" sz="1600" dirty="0" smtClean="0"/>
              <a:t>சிக்கல்களுடன் </a:t>
            </a:r>
            <a:r>
              <a:rPr lang="ta-IN" sz="1600" dirty="0"/>
              <a:t>ஒருங்கிணைந்தது என்று </a:t>
            </a:r>
            <a:r>
              <a:rPr lang="ta-IN" sz="1600" dirty="0" smtClean="0"/>
              <a:t>தேசிய கலைத்திட்ட வடிவமைப்பு</a:t>
            </a:r>
            <a:r>
              <a:rPr lang="en-US" sz="1600" dirty="0" smtClean="0"/>
              <a:t> (2005) </a:t>
            </a:r>
            <a:r>
              <a:rPr lang="ta-IN" sz="1600" dirty="0" smtClean="0"/>
              <a:t>கூறுகிறது</a:t>
            </a:r>
            <a:r>
              <a:rPr lang="en-US" sz="1600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n-US" sz="1600" dirty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தொடக்கநிலை </a:t>
            </a:r>
            <a:r>
              <a:rPr lang="ta-IN" sz="1600" dirty="0"/>
              <a:t>சூழ்நிலையியல்</a:t>
            </a:r>
            <a:r>
              <a:rPr lang="en-US" sz="1600" dirty="0" smtClean="0"/>
              <a:t>, </a:t>
            </a:r>
            <a:r>
              <a:rPr lang="ta-IN" sz="1600" dirty="0" smtClean="0"/>
              <a:t>குழந்தைகள் தங்களைச் </a:t>
            </a:r>
            <a:r>
              <a:rPr lang="ta-IN" sz="1600" dirty="0"/>
              <a:t>சூழ்நிலையோடு </a:t>
            </a:r>
            <a:r>
              <a:rPr lang="ta-IN" sz="1600" dirty="0" smtClean="0"/>
              <a:t>தொடர்ப்படுத்தவும்</a:t>
            </a:r>
            <a:r>
              <a:rPr lang="en-US" sz="1600" dirty="0"/>
              <a:t>, </a:t>
            </a:r>
            <a:r>
              <a:rPr lang="ta-IN" sz="1600" dirty="0"/>
              <a:t>சுற்றுச்சூழல் பற்றிய விழிப்புணர்வு பெறவும், சுற்றுச்சூழலோடு இணக்கமாகச் செல்லவும், தற்போதுள்ள சூழ்நிலைச் சிக்கல்களைக் கூர்சிந்தனையோடு எதிர்கொள்ளவும் </a:t>
            </a:r>
            <a:r>
              <a:rPr lang="ta-IN" sz="1600" dirty="0" smtClean="0"/>
              <a:t>உதவுகிறது.</a:t>
            </a:r>
            <a:endParaRPr lang="en-US" sz="1600" dirty="0" smtClean="0"/>
          </a:p>
          <a:p>
            <a:pPr algn="just">
              <a:lnSpc>
                <a:spcPct val="15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304491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57200"/>
            <a:ext cx="8077200" cy="6386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இக்கலைத்திட்டம்</a:t>
            </a:r>
            <a:r>
              <a:rPr lang="en-US" sz="1600" dirty="0">
                <a:latin typeface="Arial Unicode MS" panose="020B0604020202020204" pitchFamily="34" charset="-128"/>
              </a:rPr>
              <a:t>, </a:t>
            </a:r>
            <a:r>
              <a:rPr lang="ta-IN" sz="1600" dirty="0" smtClean="0"/>
              <a:t>குழந்தையின் </a:t>
            </a:r>
            <a:r>
              <a:rPr lang="ta-IN" sz="1600" dirty="0"/>
              <a:t>உடனடி சூழலில் </a:t>
            </a:r>
            <a:r>
              <a:rPr lang="ta-IN" sz="1600" dirty="0" smtClean="0"/>
              <a:t>தொடங்கித்</a:t>
            </a:r>
            <a:r>
              <a:rPr lang="en-US" sz="1600" dirty="0" smtClean="0"/>
              <a:t>,</a:t>
            </a:r>
            <a:r>
              <a:rPr lang="en-US" sz="1600" dirty="0" smtClean="0">
                <a:latin typeface="Arial Unicode MS" panose="020B0604020202020204" pitchFamily="34" charset="-128"/>
              </a:rPr>
              <a:t> </a:t>
            </a:r>
            <a:r>
              <a:rPr lang="ta-IN" sz="1600" dirty="0"/>
              <a:t>தான்</a:t>
            </a:r>
            <a:r>
              <a:rPr lang="en-US" sz="1600" dirty="0">
                <a:latin typeface="Arial Unicode MS" panose="020B0604020202020204" pitchFamily="34" charset="-128"/>
              </a:rPr>
              <a:t>, </a:t>
            </a:r>
            <a:r>
              <a:rPr lang="ta-IN" sz="1600" dirty="0"/>
              <a:t>தன் குடும்பம்</a:t>
            </a:r>
            <a:r>
              <a:rPr lang="en-US" sz="1600" dirty="0">
                <a:latin typeface="Arial Unicode MS" panose="020B0604020202020204" pitchFamily="34" charset="-128"/>
              </a:rPr>
              <a:t>, </a:t>
            </a:r>
            <a:r>
              <a:rPr lang="ta-IN" sz="1600" dirty="0"/>
              <a:t>தன் </a:t>
            </a:r>
            <a:r>
              <a:rPr lang="ta-IN" sz="1600" dirty="0" smtClean="0"/>
              <a:t>வீடு </a:t>
            </a:r>
            <a:r>
              <a:rPr lang="ta-IN" sz="1600" dirty="0"/>
              <a:t>தன் தொடக்ககால பள்ளி, குழந்தையின் </a:t>
            </a:r>
            <a:r>
              <a:rPr lang="ta-IN" sz="1600" dirty="0" smtClean="0"/>
              <a:t>வாழ்க்கைச் </a:t>
            </a:r>
            <a:r>
              <a:rPr lang="ta-IN" sz="1600" dirty="0"/>
              <a:t>சூழல்</a:t>
            </a:r>
            <a:r>
              <a:rPr lang="en-US" sz="1600" dirty="0">
                <a:latin typeface="Arial Unicode MS" panose="020B0604020202020204" pitchFamily="34" charset="-128"/>
              </a:rPr>
              <a:t> </a:t>
            </a:r>
            <a:r>
              <a:rPr lang="ta-IN" sz="1600" dirty="0" smtClean="0"/>
              <a:t>நோக்கி </a:t>
            </a:r>
            <a:r>
              <a:rPr lang="ta-IN" sz="1600" dirty="0"/>
              <a:t>நகர்கிறது</a:t>
            </a:r>
            <a:r>
              <a:rPr lang="en-US" sz="1600" dirty="0" smtClean="0">
                <a:latin typeface="Arial Unicode MS" panose="020B0604020202020204" pitchFamily="34" charset="-128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1600" dirty="0" smtClean="0">
              <a:latin typeface="Arial Unicode MS" panose="020B0604020202020204" pitchFamily="34" charset="-128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குழந்தைகள் </a:t>
            </a:r>
            <a:r>
              <a:rPr lang="ta-IN" sz="1600" dirty="0"/>
              <a:t>உலக நடப்புகளை அறிதல் மூலம் பல்வேறு சமூக பிரச்சினைகளான பாலினப் பாகுபாடு, ஒதுக்கப்படுதல்</a:t>
            </a:r>
            <a:r>
              <a:rPr lang="en-US" sz="1600" dirty="0"/>
              <a:t>, </a:t>
            </a:r>
            <a:r>
              <a:rPr lang="ta-IN" sz="1600" dirty="0"/>
              <a:t>குழந்தைத் தொழிலாளர் முறை, கல்வியறிவின்மை</a:t>
            </a:r>
            <a:r>
              <a:rPr lang="en-US" sz="1600" dirty="0"/>
              <a:t>, </a:t>
            </a:r>
            <a:r>
              <a:rPr lang="ta-IN" sz="1600" dirty="0"/>
              <a:t>கிராம மற்றும் நகர்புற மக்களிடையே காணப்படும் சாதி, இன ஏற்றத்தாழ்வு</a:t>
            </a:r>
            <a:r>
              <a:rPr lang="en-US" sz="1600" dirty="0"/>
              <a:t>, </a:t>
            </a:r>
            <a:r>
              <a:rPr lang="ta-IN" sz="1600" dirty="0"/>
              <a:t>மாற்றுத்திறனாளிகள் அல்லது வயதான மற்றும் உடல்நலமில்லாதோர் ஆகியோரின் சவால்கள் போன்றவற்றை </a:t>
            </a:r>
            <a:r>
              <a:rPr lang="ta-IN" sz="1600" dirty="0" smtClean="0"/>
              <a:t>எதிர்கொள்ளும் </a:t>
            </a:r>
            <a:r>
              <a:rPr lang="ta-IN" sz="1600" dirty="0"/>
              <a:t>வாய்ப்பினைப் </a:t>
            </a:r>
            <a:r>
              <a:rPr lang="ta-IN" sz="1600" dirty="0" smtClean="0"/>
              <a:t>பெறுவர்</a:t>
            </a:r>
            <a:r>
              <a:rPr lang="en-US" sz="1600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n-US" sz="1600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1600" dirty="0" smtClean="0"/>
              <a:t>சுற்றுச்சூழல் </a:t>
            </a:r>
            <a:r>
              <a:rPr lang="ta-IN" sz="1600" dirty="0"/>
              <a:t>அறிவியல் பாடம்</a:t>
            </a:r>
            <a:r>
              <a:rPr lang="en-US" sz="1600" dirty="0"/>
              <a:t>, </a:t>
            </a:r>
            <a:r>
              <a:rPr lang="ta-IN" sz="1600" dirty="0"/>
              <a:t>குழந்தைகள் </a:t>
            </a:r>
            <a:r>
              <a:rPr lang="ta-IN" sz="1600" dirty="0" smtClean="0"/>
              <a:t>தங்களைச் </a:t>
            </a:r>
            <a:r>
              <a:rPr lang="ta-IN" sz="1600" dirty="0"/>
              <a:t>சுற்றியுள்ள </a:t>
            </a:r>
            <a:r>
              <a:rPr lang="ta-IN" sz="1600" dirty="0" smtClean="0"/>
              <a:t>சவால்களை எதிர்கொள்வதற்கான அறிவு மற்றும் திறன்களைக் </a:t>
            </a:r>
            <a:r>
              <a:rPr lang="ta-IN" sz="1600" dirty="0"/>
              <a:t>கட்டமைக்க </a:t>
            </a:r>
            <a:r>
              <a:rPr lang="ta-IN" sz="1600" dirty="0" smtClean="0"/>
              <a:t>உதவுகிற</a:t>
            </a:r>
            <a:r>
              <a:rPr lang="ta-IN" dirty="0" smtClean="0"/>
              <a:t>து.</a:t>
            </a:r>
            <a:r>
              <a:rPr lang="ta-IN" dirty="0"/>
              <a:t> </a:t>
            </a:r>
            <a:r>
              <a:rPr lang="ta-IN" sz="1600" dirty="0"/>
              <a:t>இந்த </a:t>
            </a:r>
            <a:r>
              <a:rPr lang="ta-IN" sz="1600" dirty="0" smtClean="0"/>
              <a:t>அறிவு, குழந்தைகளைச் </a:t>
            </a:r>
            <a:r>
              <a:rPr lang="ta-IN" sz="1600" dirty="0"/>
              <a:t>சுற்றுச்சூழலின் மீது அக்கறை உள்ளவர்களாகவும்</a:t>
            </a:r>
            <a:r>
              <a:rPr lang="en-US" sz="1600" dirty="0"/>
              <a:t>, </a:t>
            </a:r>
            <a:r>
              <a:rPr lang="ta-IN" sz="1600" dirty="0"/>
              <a:t>பாதுகாவலர்களாகவும் </a:t>
            </a:r>
            <a:r>
              <a:rPr lang="ta-IN" sz="1600" dirty="0" smtClean="0"/>
              <a:t>உருவாக்குகிறது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397289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457199"/>
            <a:ext cx="7772400" cy="5539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			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	</a:t>
            </a:r>
            <a:r>
              <a:rPr lang="en-US" sz="24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	</a:t>
            </a:r>
            <a:r>
              <a:rPr lang="en-US" sz="2400" b="1" smtClean="0">
                <a:latin typeface="Calibri" panose="020F0502020204030204" pitchFamily="34" charset="0"/>
                <a:ea typeface="Times New Roman" panose="02020603050405020304" pitchFamily="18" charset="0"/>
              </a:rPr>
              <a:t>	         </a:t>
            </a:r>
            <a:r>
              <a:rPr lang="ta-IN" sz="2400" b="1" smtClean="0">
                <a:latin typeface="Calibri" panose="020F0502020204030204" pitchFamily="34" charset="0"/>
                <a:ea typeface="Times New Roman" panose="02020603050405020304" pitchFamily="18" charset="0"/>
              </a:rPr>
              <a:t>சிந்திப்போம்</a:t>
            </a:r>
            <a:endParaRPr lang="en-US" sz="2400" b="1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endParaRPr lang="en-US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dirty="0" smtClean="0"/>
          </a:p>
          <a:p>
            <a:pPr lvl="0" algn="just">
              <a:lnSpc>
                <a:spcPct val="150000"/>
              </a:lnSpc>
            </a:pPr>
            <a:endParaRPr lang="en-US" dirty="0"/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dirty="0" smtClean="0"/>
              <a:t>சூழ்நிலையியல் </a:t>
            </a:r>
            <a:r>
              <a:rPr lang="ta-IN" dirty="0"/>
              <a:t>பற்றிய </a:t>
            </a:r>
            <a:r>
              <a:rPr lang="ta-IN" dirty="0" smtClean="0"/>
              <a:t>இப்புரிதலின் </a:t>
            </a:r>
            <a:r>
              <a:rPr lang="ta-IN" dirty="0"/>
              <a:t>வாயிலாக</a:t>
            </a:r>
            <a:r>
              <a:rPr lang="en-US" dirty="0"/>
              <a:t>, </a:t>
            </a:r>
            <a:r>
              <a:rPr lang="ta-IN" dirty="0"/>
              <a:t>தொடக்க நிலை குழந்தைகள் </a:t>
            </a:r>
            <a:r>
              <a:rPr lang="ta-IN" dirty="0" smtClean="0"/>
              <a:t>என்ன கற்றுக்கொள்ள எதிர்பார்க்கப்படுகிறார்கள் </a:t>
            </a:r>
            <a:r>
              <a:rPr lang="ta-IN" dirty="0"/>
              <a:t>என நினைக்கிறீர்கள்</a:t>
            </a:r>
            <a:r>
              <a:rPr lang="en-US" dirty="0" smtClean="0"/>
              <a:t>?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dirty="0"/>
              <a:t>இந்த </a:t>
            </a:r>
            <a:r>
              <a:rPr lang="ta-IN" dirty="0" smtClean="0"/>
              <a:t>எதிர்பார்ப்புகளை </a:t>
            </a:r>
            <a:r>
              <a:rPr lang="ta-IN" dirty="0"/>
              <a:t>எவ்வாறு </a:t>
            </a:r>
            <a:r>
              <a:rPr lang="ta-IN" dirty="0" smtClean="0"/>
              <a:t>நிறைவேற்ற  </a:t>
            </a:r>
            <a:r>
              <a:rPr lang="ta-IN" dirty="0"/>
              <a:t>முடியும்</a:t>
            </a:r>
            <a:r>
              <a:rPr lang="en-US" dirty="0" smtClean="0"/>
              <a:t>?</a:t>
            </a:r>
          </a:p>
          <a:p>
            <a:pPr lvl="0" algn="just">
              <a:lnSpc>
                <a:spcPct val="150000"/>
              </a:lnSpc>
            </a:pPr>
            <a:endParaRPr lang="en-US" dirty="0"/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dirty="0"/>
              <a:t>எந்தெந்த </a:t>
            </a:r>
            <a:r>
              <a:rPr lang="ta-IN" dirty="0" smtClean="0"/>
              <a:t>உத்திகளைப் </a:t>
            </a:r>
            <a:r>
              <a:rPr lang="ta-IN" dirty="0"/>
              <a:t>இதற்குப் பயன்படுத்த முடியும் </a:t>
            </a:r>
            <a:r>
              <a:rPr lang="en-US" dirty="0"/>
              <a:t>?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"/>
            </a:pP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Latha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457199"/>
            <a:ext cx="2062163" cy="20621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392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228600"/>
            <a:ext cx="8458200" cy="6477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ta-IN" sz="2000" b="1" dirty="0" smtClean="0">
                <a:solidFill>
                  <a:srgbClr val="00B050"/>
                </a:solidFill>
                <a:ea typeface="Times New Roman" panose="02020603050405020304" pitchFamily="18" charset="0"/>
              </a:rPr>
              <a:t>சூழ்நிலையியல்</a:t>
            </a:r>
            <a:r>
              <a:rPr lang="en-US" sz="2000" b="1" dirty="0" smtClean="0">
                <a:solidFill>
                  <a:srgbClr val="00B0F0"/>
                </a:solidFill>
                <a:ea typeface="Times New Roman" panose="02020603050405020304" pitchFamily="18" charset="0"/>
              </a:rPr>
              <a:t> : </a:t>
            </a:r>
            <a:r>
              <a:rPr lang="ta-IN" sz="2000" b="1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கலைத்திட்ட </a:t>
            </a:r>
            <a:r>
              <a:rPr lang="ta-IN" sz="2000" b="1" dirty="0">
                <a:solidFill>
                  <a:srgbClr val="0070C0"/>
                </a:solidFill>
                <a:ea typeface="Times New Roman" panose="02020603050405020304" pitchFamily="18" charset="0"/>
              </a:rPr>
              <a:t>எதிர்பார்ப்புகள் மற்றும் </a:t>
            </a:r>
            <a:r>
              <a:rPr lang="en-US" sz="2000" b="1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     </a:t>
            </a:r>
            <a:r>
              <a:rPr lang="ta-IN" sz="2000" b="1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கற்றல் விளைவுகள்</a:t>
            </a:r>
            <a:endParaRPr lang="en-US" sz="2000" b="1" dirty="0" smtClean="0">
              <a:solidFill>
                <a:srgbClr val="0070C0"/>
              </a:solidFill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600" dirty="0" smtClean="0"/>
              <a:t>	</a:t>
            </a:r>
            <a:r>
              <a:rPr lang="ta-IN" sz="1600" dirty="0"/>
              <a:t>கலைத்திட்ட </a:t>
            </a:r>
            <a:r>
              <a:rPr lang="ta-IN" sz="1600" dirty="0" smtClean="0"/>
              <a:t>எதிர்பார்ப்புகள</a:t>
            </a:r>
            <a:r>
              <a:rPr lang="en-US" sz="1600" dirty="0" smtClean="0"/>
              <a:t> </a:t>
            </a:r>
            <a:r>
              <a:rPr lang="ta-IN" sz="1600" dirty="0"/>
              <a:t>கற்றல் நிலைகளில் உள்ள தேவைகளைப் பூர்த்தி செய்தலை நோக்கமாகக் </a:t>
            </a:r>
            <a:r>
              <a:rPr lang="ta-IN" sz="1600" dirty="0" smtClean="0"/>
              <a:t>கொண்டவை</a:t>
            </a:r>
            <a:r>
              <a:rPr lang="en-US" sz="1600" dirty="0" smtClean="0"/>
              <a:t>. </a:t>
            </a:r>
            <a:r>
              <a:rPr lang="ta-IN" sz="1600" dirty="0"/>
              <a:t>கற்றல் எதிர்பார்ப்புகளை அடைவதற்குத் தேவையான அடிப்படைக் கூறுகளை வழங்குவது கற்றல் விளைவுகள்</a:t>
            </a:r>
            <a:r>
              <a:rPr lang="ta-IN" sz="1600" dirty="0" smtClean="0"/>
              <a:t>.</a:t>
            </a:r>
            <a:endParaRPr lang="en-US" sz="1600" dirty="0"/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ta-IN" sz="1600" b="1" dirty="0" smtClean="0">
                <a:solidFill>
                  <a:srgbClr val="0070C0"/>
                </a:solidFill>
              </a:rPr>
              <a:t>கலைத்திட்ட </a:t>
            </a:r>
            <a:r>
              <a:rPr lang="ta-IN" sz="1600" b="1" dirty="0">
                <a:solidFill>
                  <a:srgbClr val="0070C0"/>
                </a:solidFill>
              </a:rPr>
              <a:t>எதிர்பார்ப்புகள்</a:t>
            </a:r>
            <a:r>
              <a:rPr lang="en-US" sz="1600" b="1" dirty="0">
                <a:solidFill>
                  <a:srgbClr val="0070C0"/>
                </a:solidFill>
              </a:rPr>
              <a:t>:</a:t>
            </a:r>
            <a:endParaRPr lang="en-US" sz="1600" dirty="0">
              <a:solidFill>
                <a:srgbClr val="0070C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ta-IN" sz="1600" dirty="0" smtClean="0"/>
              <a:t>பல்வேறு </a:t>
            </a:r>
            <a:r>
              <a:rPr lang="ta-IN" sz="1600" dirty="0"/>
              <a:t>பாடப்பொருள்களான குடும்பம்</a:t>
            </a:r>
            <a:r>
              <a:rPr lang="en-US" sz="1600" dirty="0"/>
              <a:t>, </a:t>
            </a:r>
            <a:r>
              <a:rPr lang="ta-IN" sz="1600" dirty="0"/>
              <a:t>தாவரங்கள்</a:t>
            </a:r>
            <a:r>
              <a:rPr lang="en-US" sz="1600" dirty="0"/>
              <a:t>, </a:t>
            </a:r>
            <a:r>
              <a:rPr lang="ta-IN" sz="1600" dirty="0"/>
              <a:t>விலங்குகள்</a:t>
            </a:r>
            <a:r>
              <a:rPr lang="en-US" sz="1600" dirty="0"/>
              <a:t>, </a:t>
            </a:r>
            <a:r>
              <a:rPr lang="ta-IN" sz="1600" dirty="0"/>
              <a:t>உணவு</a:t>
            </a:r>
            <a:r>
              <a:rPr lang="en-US" sz="1600" dirty="0"/>
              <a:t>, </a:t>
            </a:r>
            <a:r>
              <a:rPr lang="ta-IN" sz="1600" dirty="0"/>
              <a:t>நீர்</a:t>
            </a:r>
            <a:r>
              <a:rPr lang="en-US" sz="1600" dirty="0"/>
              <a:t>, </a:t>
            </a:r>
            <a:r>
              <a:rPr lang="ta-IN" sz="1600" dirty="0"/>
              <a:t>பயணம் மற்றும் இருப்பிடம் ஆகியவற்றைப் பற்றி தனது வாழ்க்கை அனுபவங்கள் வாயிலாக விழிப்புணர்வைப் பெறுதல்</a:t>
            </a:r>
            <a:r>
              <a:rPr lang="en-US" sz="1600" dirty="0" smtClean="0"/>
              <a:t>.</a:t>
            </a:r>
          </a:p>
          <a:p>
            <a:pPr lvl="0" algn="just"/>
            <a:endParaRPr lang="en-US" sz="1600" dirty="0"/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ta-IN" sz="1600" dirty="0" smtClean="0"/>
              <a:t>உடனடி </a:t>
            </a:r>
            <a:r>
              <a:rPr lang="ta-IN" sz="1600" dirty="0"/>
              <a:t>சுற்றுச்சூழல் மீதான ஆர்வத்தினையும் மற்றும் ஆக்கச் சிந்தனையும் வளர்த்தல்</a:t>
            </a:r>
            <a:r>
              <a:rPr lang="en-US" sz="1600" dirty="0" smtClean="0"/>
              <a:t>.</a:t>
            </a:r>
          </a:p>
          <a:p>
            <a:pPr lvl="0" algn="just"/>
            <a:endParaRPr lang="en-US" sz="1600" dirty="0"/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ta-IN" sz="1600" dirty="0" smtClean="0"/>
              <a:t>சுற்றுச்சூழலுடன் </a:t>
            </a:r>
            <a:r>
              <a:rPr lang="ta-IN" sz="1600" dirty="0"/>
              <a:t>இடைவினை புரிதலின் </a:t>
            </a:r>
            <a:r>
              <a:rPr lang="ta-IN" sz="1600" dirty="0" smtClean="0"/>
              <a:t>வாயிலாகப் </a:t>
            </a:r>
            <a:r>
              <a:rPr lang="ta-IN" sz="1600" dirty="0"/>
              <a:t>பல்வேறு செயல்பாடுகள்</a:t>
            </a:r>
            <a:r>
              <a:rPr lang="en-US" sz="1600" dirty="0"/>
              <a:t>/</a:t>
            </a:r>
            <a:r>
              <a:rPr lang="ta-IN" sz="1600" dirty="0"/>
              <a:t>திறன்களான உற்றுநோக்கல்</a:t>
            </a:r>
            <a:r>
              <a:rPr lang="en-US" sz="1600" dirty="0"/>
              <a:t>, </a:t>
            </a:r>
            <a:r>
              <a:rPr lang="ta-IN" sz="1600" dirty="0"/>
              <a:t>கலந்துரையாடல்</a:t>
            </a:r>
            <a:r>
              <a:rPr lang="en-US" sz="1600" dirty="0"/>
              <a:t>, </a:t>
            </a:r>
            <a:r>
              <a:rPr lang="ta-IN" sz="1600" dirty="0"/>
              <a:t>விளக்குதல்</a:t>
            </a:r>
            <a:r>
              <a:rPr lang="en-US" sz="1600" dirty="0"/>
              <a:t>, </a:t>
            </a:r>
            <a:r>
              <a:rPr lang="ta-IN" sz="1600" dirty="0"/>
              <a:t>சோதனை செய்தல்</a:t>
            </a:r>
            <a:r>
              <a:rPr lang="en-US" sz="1600" dirty="0"/>
              <a:t>, </a:t>
            </a:r>
            <a:r>
              <a:rPr lang="ta-IN" sz="1600" dirty="0"/>
              <a:t>தர்க்கச் சிந்தனை ஆகியவற்றை வளர்த்தல்</a:t>
            </a:r>
            <a:r>
              <a:rPr lang="en-US" sz="1600" dirty="0" smtClean="0"/>
              <a:t>.</a:t>
            </a:r>
          </a:p>
          <a:p>
            <a:pPr lvl="0" algn="just"/>
            <a:endParaRPr lang="en-US" sz="1600" dirty="0"/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ta-IN" sz="1600" dirty="0"/>
              <a:t>சுற்றுச்சூழலில் உள்ள இயற்கை</a:t>
            </a:r>
            <a:r>
              <a:rPr lang="en-US" sz="1600" dirty="0"/>
              <a:t>, </a:t>
            </a:r>
            <a:r>
              <a:rPr lang="ta-IN" sz="1600" dirty="0"/>
              <a:t>பௌதீக மற்றும் மனித வளங்கள் பற்றிய விழிப்புணர்வை ஏற்படுத்துதல்</a:t>
            </a:r>
            <a:r>
              <a:rPr lang="en-US" sz="1600" dirty="0" smtClean="0"/>
              <a:t>. </a:t>
            </a:r>
            <a:r>
              <a:rPr lang="ta-IN" sz="1600" dirty="0" smtClean="0"/>
              <a:t>மனித </a:t>
            </a:r>
            <a:r>
              <a:rPr lang="ta-IN" sz="1600" dirty="0"/>
              <a:t>மாண்பு மற்றும் உரிமைச் சார்ந்த சமத்துவம்</a:t>
            </a:r>
            <a:r>
              <a:rPr lang="en-US" sz="1600" dirty="0"/>
              <a:t>, </a:t>
            </a:r>
            <a:r>
              <a:rPr lang="ta-IN" sz="1600" dirty="0"/>
              <a:t>நீதி மற்றும் மரியாதை ஆகியவற்றைக் குறிப்பிடுதல் மற்றும் </a:t>
            </a:r>
            <a:r>
              <a:rPr lang="ta-IN" sz="1600" dirty="0" smtClean="0"/>
              <a:t>அதனைசார்ந்த </a:t>
            </a:r>
            <a:r>
              <a:rPr lang="ta-IN" sz="1600" dirty="0"/>
              <a:t>பிரச்சனைகளை எழுப்புதல்</a:t>
            </a:r>
            <a:r>
              <a:rPr lang="en-US" sz="1600" dirty="0" smtClean="0"/>
              <a:t>.</a:t>
            </a:r>
            <a:endParaRPr lang="ta-IN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193129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1134</TotalTime>
  <Words>1775</Words>
  <Application>Microsoft Office PowerPoint</Application>
  <PresentationFormat>On-screen Show (4:3)</PresentationFormat>
  <Paragraphs>497</Paragraphs>
  <Slides>54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Wisp</vt:lpstr>
      <vt:lpstr>  பயிற்சிக் கட்டகம்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   நன்றி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கட்டகம் – 6</dc:title>
  <dc:creator>SCERT ICT 2</dc:creator>
  <cp:lastModifiedBy>Jagadeesan</cp:lastModifiedBy>
  <cp:revision>163</cp:revision>
  <dcterms:created xsi:type="dcterms:W3CDTF">2006-08-16T00:00:00Z</dcterms:created>
  <dcterms:modified xsi:type="dcterms:W3CDTF">2019-10-04T05:59:51Z</dcterms:modified>
</cp:coreProperties>
</file>